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Libre Franklin"/>
      <p:regular r:id="rId13"/>
      <p:bold r:id="rId14"/>
      <p:italic r:id="rId15"/>
      <p:boldItalic r:id="rId16"/>
    </p:embeddedFont>
    <p:embeddedFont>
      <p:font typeface="Franklin Gothic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68">
          <p15:clr>
            <a:srgbClr val="A4A3A4"/>
          </p15:clr>
        </p15:guide>
        <p15:guide id="2" orient="horz" pos="922">
          <p15:clr>
            <a:srgbClr val="A4A3A4"/>
          </p15:clr>
        </p15:guide>
        <p15:guide id="3" pos="753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jV44dk96HcmHTsDnIup6PcFPMs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8"/>
        <p:guide pos="922" orient="horz"/>
        <p:guide pos="75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ibreFranklin-regular.fntdata"/><Relationship Id="rId12" Type="http://schemas.openxmlformats.org/officeDocument/2006/relationships/slide" Target="slides/slide7.xml"/><Relationship Id="rId15" Type="http://schemas.openxmlformats.org/officeDocument/2006/relationships/font" Target="fonts/LibreFranklin-italic.fntdata"/><Relationship Id="rId14" Type="http://schemas.openxmlformats.org/officeDocument/2006/relationships/font" Target="fonts/LibreFranklin-bold.fntdata"/><Relationship Id="rId17" Type="http://schemas.openxmlformats.org/officeDocument/2006/relationships/font" Target="fonts/FranklinGothic-bold.fntdata"/><Relationship Id="rId16" Type="http://schemas.openxmlformats.org/officeDocument/2006/relationships/font" Target="fonts/LibreFranklin-boldItalic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3" name="Google Shape;293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p1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1" showMasterSp="0">
  <p:cSld name="Breaker Slide_1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33" name="Google Shape;33;p68"/>
          <p:cNvPicPr preferRelativeResize="0"/>
          <p:nvPr/>
        </p:nvPicPr>
        <p:blipFill rotWithShape="1">
          <a:blip r:embed="rId2">
            <a:alphaModFix/>
          </a:blip>
          <a:srcRect b="0" l="13834" r="0" t="0"/>
          <a:stretch/>
        </p:blipFill>
        <p:spPr>
          <a:xfrm>
            <a:off x="0" y="-6562"/>
            <a:ext cx="12192000" cy="68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8"/>
          <p:cNvSpPr/>
          <p:nvPr/>
        </p:nvSpPr>
        <p:spPr>
          <a:xfrm>
            <a:off x="0" y="3853542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8"/>
          <p:cNvSpPr txBox="1"/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45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" name="Google Shape;36;p6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7" name="Google Shape;37;p6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6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6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6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6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6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6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6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2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62"/>
          <p:cNvSpPr txBox="1"/>
          <p:nvPr>
            <p:ph idx="1" type="body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62"/>
          <p:cNvSpPr txBox="1"/>
          <p:nvPr>
            <p:ph idx="2" type="body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62"/>
          <p:cNvSpPr txBox="1"/>
          <p:nvPr>
            <p:ph idx="3" type="body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62"/>
          <p:cNvSpPr txBox="1"/>
          <p:nvPr>
            <p:ph idx="4" type="body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62"/>
          <p:cNvSpPr txBox="1"/>
          <p:nvPr>
            <p:ph idx="5" type="body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62"/>
          <p:cNvSpPr txBox="1"/>
          <p:nvPr>
            <p:ph idx="6" type="body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62"/>
          <p:cNvSpPr txBox="1"/>
          <p:nvPr>
            <p:ph idx="7" type="body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62"/>
          <p:cNvSpPr txBox="1"/>
          <p:nvPr>
            <p:ph idx="8" type="body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2"/>
          <p:cNvSpPr txBox="1"/>
          <p:nvPr>
            <p:ph idx="9" type="body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62"/>
          <p:cNvSpPr txBox="1"/>
          <p:nvPr>
            <p:ph idx="13" type="body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62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3"/>
          <p:cNvSpPr txBox="1"/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63"/>
          <p:cNvSpPr txBox="1"/>
          <p:nvPr>
            <p:ph idx="11" type="ftr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4"/>
          <p:cNvSpPr txBox="1"/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8" name="Google Shape;14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64"/>
          <p:cNvSpPr txBox="1"/>
          <p:nvPr>
            <p:ph idx="11" type="ftr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5"/>
          <p:cNvSpPr txBox="1"/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3" name="Google Shape;153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4" name="Google Shape;154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5" name="Google Shape;155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6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7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7"/>
          <p:cNvSpPr txBox="1"/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67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" name="Google Shape;175;p6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6" name="Google Shape;176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7" name="Google Shape;177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7"/>
          <p:cNvSpPr txBox="1"/>
          <p:nvPr>
            <p:ph idx="11" type="ftr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45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9"/>
          <p:cNvSpPr txBox="1"/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45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6" name="Google Shape;196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7" name="Google Shape;197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2" name="Google Shape;212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0"/>
          <p:cNvSpPr/>
          <p:nvPr/>
        </p:nvSpPr>
        <p:spPr>
          <a:xfrm>
            <a:off x="0" y="0"/>
            <a:ext cx="12193200" cy="6858000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35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p70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16" name="Google Shape;216;p7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7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7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7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7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7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7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" name="Google Shape;223;p7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p7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7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7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7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7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7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" name="Google Shape;230;p7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" name="Google Shape;231;p7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p7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7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7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7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7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7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7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9" name="Google Shape;239;p70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70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35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0"/>
          <p:cNvSpPr/>
          <p:nvPr/>
        </p:nvSpPr>
        <p:spPr>
          <a:xfrm>
            <a:off x="550863" y="2120033"/>
            <a:ext cx="11090275" cy="4188692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254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70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243" name="Google Shape;243;p7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7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7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7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7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7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7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7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7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70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0"/>
          <p:cNvSpPr txBox="1"/>
          <p:nvPr>
            <p:ph idx="12" type="sldNum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70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7" name="Google Shape;257;p70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258" name="Google Shape;258;p7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7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7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7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7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 showMasterSp="0">
  <p:cSld name="2_Title only (with background)">
    <p:bg>
      <p:bgPr>
        <a:solidFill>
          <a:schemeClr val="lt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2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4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6" name="Google Shape;266;p142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267" name="Google Shape;267;p142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268" name="Google Shape;268;p142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42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42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42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42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42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42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42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42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42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42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42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42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81" name="Google Shape;281;p1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142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142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6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6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BG (with Title)" showMasterSp="0">
  <p:cSld name="1_Gradient BG (with Title)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7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" name="Google Shape;58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66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ull-width Page">
  <p:cSld name="5_Full-width Pag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1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352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71"/>
          <p:cNvSpPr txBox="1"/>
          <p:nvPr>
            <p:ph type="title"/>
          </p:nvPr>
        </p:nvSpPr>
        <p:spPr>
          <a:xfrm>
            <a:off x="550863" y="549275"/>
            <a:ext cx="29416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8" name="Google Shape;78;p71"/>
          <p:cNvCxnSpPr/>
          <p:nvPr/>
        </p:nvCxnSpPr>
        <p:spPr>
          <a:xfrm>
            <a:off x="537325" y="499953"/>
            <a:ext cx="52536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with background)">
  <p:cSld name="Title only (with background)">
    <p:bg>
      <p:bgPr>
        <a:solidFill>
          <a:schemeClr val="l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9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49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>
  <p:cSld name="1_Title only (with background)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0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50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0"/>
          <p:cNvSpPr txBox="1"/>
          <p:nvPr>
            <p:ph idx="1" type="body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0" name="Google Shape;90;p5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91" name="Google Shape;91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" name="Google Shape;10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8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9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59"/>
          <p:cNvSpPr txBox="1"/>
          <p:nvPr>
            <p:ph idx="1" type="body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59"/>
          <p:cNvSpPr txBox="1"/>
          <p:nvPr>
            <p:ph idx="2" type="body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59"/>
          <p:cNvSpPr txBox="1"/>
          <p:nvPr>
            <p:ph idx="3" type="body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59"/>
          <p:cNvSpPr txBox="1"/>
          <p:nvPr>
            <p:ph idx="4" type="body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59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0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60"/>
          <p:cNvSpPr txBox="1"/>
          <p:nvPr>
            <p:ph idx="1" type="body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60"/>
          <p:cNvSpPr txBox="1"/>
          <p:nvPr>
            <p:ph idx="2" type="body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60"/>
          <p:cNvSpPr txBox="1"/>
          <p:nvPr>
            <p:ph idx="3" type="body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60"/>
          <p:cNvSpPr txBox="1"/>
          <p:nvPr>
            <p:ph idx="4" type="body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60"/>
          <p:cNvSpPr txBox="1"/>
          <p:nvPr>
            <p:ph idx="5" type="body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60"/>
          <p:cNvSpPr txBox="1"/>
          <p:nvPr>
            <p:ph idx="6" type="body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60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b="0" i="0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Relationship Id="rId5" Type="http://schemas.openxmlformats.org/officeDocument/2006/relationships/image" Target="../media/image4.png"/><Relationship Id="rId6" Type="http://schemas.openxmlformats.org/officeDocument/2006/relationships/image" Target="../media/image22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15.png"/><Relationship Id="rId13" Type="http://schemas.openxmlformats.org/officeDocument/2006/relationships/image" Target="../media/image5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40" Type="http://schemas.openxmlformats.org/officeDocument/2006/relationships/image" Target="../media/image63.png"/><Relationship Id="rId42" Type="http://schemas.openxmlformats.org/officeDocument/2006/relationships/image" Target="../media/image65.png"/><Relationship Id="rId41" Type="http://schemas.openxmlformats.org/officeDocument/2006/relationships/image" Target="../media/image58.png"/><Relationship Id="rId44" Type="http://schemas.openxmlformats.org/officeDocument/2006/relationships/image" Target="../media/image119.png"/><Relationship Id="rId43" Type="http://schemas.openxmlformats.org/officeDocument/2006/relationships/image" Target="../media/image61.png"/><Relationship Id="rId46" Type="http://schemas.openxmlformats.org/officeDocument/2006/relationships/image" Target="../media/image85.png"/><Relationship Id="rId45" Type="http://schemas.openxmlformats.org/officeDocument/2006/relationships/image" Target="../media/image120.png"/><Relationship Id="rId8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48" Type="http://schemas.openxmlformats.org/officeDocument/2006/relationships/image" Target="../media/image76.png"/><Relationship Id="rId47" Type="http://schemas.openxmlformats.org/officeDocument/2006/relationships/image" Target="../media/image67.png"/><Relationship Id="rId49" Type="http://schemas.openxmlformats.org/officeDocument/2006/relationships/image" Target="../media/image80.png"/><Relationship Id="rId5" Type="http://schemas.openxmlformats.org/officeDocument/2006/relationships/image" Target="../media/image53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24.png"/><Relationship Id="rId73" Type="http://schemas.openxmlformats.org/officeDocument/2006/relationships/image" Target="../media/image84.png"/><Relationship Id="rId72" Type="http://schemas.openxmlformats.org/officeDocument/2006/relationships/image" Target="../media/image81.png"/><Relationship Id="rId31" Type="http://schemas.openxmlformats.org/officeDocument/2006/relationships/image" Target="../media/image52.png"/><Relationship Id="rId75" Type="http://schemas.openxmlformats.org/officeDocument/2006/relationships/image" Target="../media/image96.png"/><Relationship Id="rId30" Type="http://schemas.openxmlformats.org/officeDocument/2006/relationships/image" Target="../media/image60.png"/><Relationship Id="rId74" Type="http://schemas.openxmlformats.org/officeDocument/2006/relationships/image" Target="../media/image92.png"/><Relationship Id="rId33" Type="http://schemas.openxmlformats.org/officeDocument/2006/relationships/image" Target="../media/image48.png"/><Relationship Id="rId77" Type="http://schemas.openxmlformats.org/officeDocument/2006/relationships/image" Target="../media/image95.png"/><Relationship Id="rId32" Type="http://schemas.openxmlformats.org/officeDocument/2006/relationships/image" Target="../media/image77.png"/><Relationship Id="rId76" Type="http://schemas.openxmlformats.org/officeDocument/2006/relationships/image" Target="../media/image89.png"/><Relationship Id="rId35" Type="http://schemas.openxmlformats.org/officeDocument/2006/relationships/image" Target="../media/image64.png"/><Relationship Id="rId79" Type="http://schemas.openxmlformats.org/officeDocument/2006/relationships/image" Target="../media/image88.png"/><Relationship Id="rId34" Type="http://schemas.openxmlformats.org/officeDocument/2006/relationships/image" Target="../media/image49.png"/><Relationship Id="rId78" Type="http://schemas.openxmlformats.org/officeDocument/2006/relationships/image" Target="../media/image86.png"/><Relationship Id="rId71" Type="http://schemas.openxmlformats.org/officeDocument/2006/relationships/image" Target="../media/image90.png"/><Relationship Id="rId70" Type="http://schemas.openxmlformats.org/officeDocument/2006/relationships/image" Target="../media/image87.png"/><Relationship Id="rId37" Type="http://schemas.openxmlformats.org/officeDocument/2006/relationships/image" Target="../media/image55.png"/><Relationship Id="rId36" Type="http://schemas.openxmlformats.org/officeDocument/2006/relationships/image" Target="../media/image82.png"/><Relationship Id="rId39" Type="http://schemas.openxmlformats.org/officeDocument/2006/relationships/image" Target="../media/image71.png"/><Relationship Id="rId38" Type="http://schemas.openxmlformats.org/officeDocument/2006/relationships/image" Target="../media/image59.png"/><Relationship Id="rId62" Type="http://schemas.openxmlformats.org/officeDocument/2006/relationships/image" Target="../media/image111.png"/><Relationship Id="rId61" Type="http://schemas.openxmlformats.org/officeDocument/2006/relationships/image" Target="../media/image74.png"/><Relationship Id="rId20" Type="http://schemas.openxmlformats.org/officeDocument/2006/relationships/image" Target="../media/image42.png"/><Relationship Id="rId64" Type="http://schemas.openxmlformats.org/officeDocument/2006/relationships/image" Target="../media/image118.png"/><Relationship Id="rId63" Type="http://schemas.openxmlformats.org/officeDocument/2006/relationships/image" Target="../media/image94.png"/><Relationship Id="rId22" Type="http://schemas.openxmlformats.org/officeDocument/2006/relationships/image" Target="../media/image35.png"/><Relationship Id="rId66" Type="http://schemas.openxmlformats.org/officeDocument/2006/relationships/image" Target="../media/image105.png"/><Relationship Id="rId21" Type="http://schemas.openxmlformats.org/officeDocument/2006/relationships/image" Target="../media/image34.png"/><Relationship Id="rId65" Type="http://schemas.openxmlformats.org/officeDocument/2006/relationships/image" Target="../media/image116.png"/><Relationship Id="rId24" Type="http://schemas.openxmlformats.org/officeDocument/2006/relationships/image" Target="../media/image37.png"/><Relationship Id="rId68" Type="http://schemas.openxmlformats.org/officeDocument/2006/relationships/image" Target="../media/image79.png"/><Relationship Id="rId23" Type="http://schemas.openxmlformats.org/officeDocument/2006/relationships/image" Target="../media/image57.png"/><Relationship Id="rId67" Type="http://schemas.openxmlformats.org/officeDocument/2006/relationships/image" Target="../media/image114.png"/><Relationship Id="rId60" Type="http://schemas.openxmlformats.org/officeDocument/2006/relationships/image" Target="../media/image69.png"/><Relationship Id="rId26" Type="http://schemas.openxmlformats.org/officeDocument/2006/relationships/image" Target="../media/image44.png"/><Relationship Id="rId25" Type="http://schemas.openxmlformats.org/officeDocument/2006/relationships/image" Target="../media/image39.png"/><Relationship Id="rId69" Type="http://schemas.openxmlformats.org/officeDocument/2006/relationships/image" Target="../media/image93.png"/><Relationship Id="rId28" Type="http://schemas.openxmlformats.org/officeDocument/2006/relationships/image" Target="../media/image50.png"/><Relationship Id="rId27" Type="http://schemas.openxmlformats.org/officeDocument/2006/relationships/image" Target="../media/image54.png"/><Relationship Id="rId29" Type="http://schemas.openxmlformats.org/officeDocument/2006/relationships/image" Target="../media/image45.png"/><Relationship Id="rId51" Type="http://schemas.openxmlformats.org/officeDocument/2006/relationships/image" Target="../media/image62.png"/><Relationship Id="rId50" Type="http://schemas.openxmlformats.org/officeDocument/2006/relationships/image" Target="../media/image72.png"/><Relationship Id="rId53" Type="http://schemas.openxmlformats.org/officeDocument/2006/relationships/image" Target="../media/image73.png"/><Relationship Id="rId52" Type="http://schemas.openxmlformats.org/officeDocument/2006/relationships/image" Target="../media/image83.png"/><Relationship Id="rId11" Type="http://schemas.openxmlformats.org/officeDocument/2006/relationships/image" Target="../media/image26.png"/><Relationship Id="rId55" Type="http://schemas.openxmlformats.org/officeDocument/2006/relationships/image" Target="../media/image78.png"/><Relationship Id="rId10" Type="http://schemas.openxmlformats.org/officeDocument/2006/relationships/image" Target="../media/image56.png"/><Relationship Id="rId54" Type="http://schemas.openxmlformats.org/officeDocument/2006/relationships/image" Target="../media/image75.png"/><Relationship Id="rId13" Type="http://schemas.openxmlformats.org/officeDocument/2006/relationships/image" Target="../media/image47.png"/><Relationship Id="rId57" Type="http://schemas.openxmlformats.org/officeDocument/2006/relationships/image" Target="../media/image99.png"/><Relationship Id="rId12" Type="http://schemas.openxmlformats.org/officeDocument/2006/relationships/image" Target="../media/image40.png"/><Relationship Id="rId56" Type="http://schemas.openxmlformats.org/officeDocument/2006/relationships/image" Target="../media/image68.png"/><Relationship Id="rId15" Type="http://schemas.openxmlformats.org/officeDocument/2006/relationships/image" Target="../media/image32.png"/><Relationship Id="rId59" Type="http://schemas.openxmlformats.org/officeDocument/2006/relationships/image" Target="../media/image91.png"/><Relationship Id="rId14" Type="http://schemas.openxmlformats.org/officeDocument/2006/relationships/image" Target="../media/image38.png"/><Relationship Id="rId58" Type="http://schemas.openxmlformats.org/officeDocument/2006/relationships/image" Target="../media/image70.png"/><Relationship Id="rId17" Type="http://schemas.openxmlformats.org/officeDocument/2006/relationships/image" Target="../media/image41.png"/><Relationship Id="rId16" Type="http://schemas.openxmlformats.org/officeDocument/2006/relationships/image" Target="../media/image117.png"/><Relationship Id="rId19" Type="http://schemas.openxmlformats.org/officeDocument/2006/relationships/image" Target="../media/image31.png"/><Relationship Id="rId18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Relationship Id="rId9" Type="http://schemas.openxmlformats.org/officeDocument/2006/relationships/image" Target="../media/image115.png"/><Relationship Id="rId5" Type="http://schemas.openxmlformats.org/officeDocument/2006/relationships/image" Target="../media/image98.png"/><Relationship Id="rId6" Type="http://schemas.openxmlformats.org/officeDocument/2006/relationships/image" Target="../media/image109.png"/><Relationship Id="rId7" Type="http://schemas.openxmlformats.org/officeDocument/2006/relationships/image" Target="../media/image108.png"/><Relationship Id="rId8" Type="http://schemas.openxmlformats.org/officeDocument/2006/relationships/image" Target="../media/image100.png"/><Relationship Id="rId11" Type="http://schemas.openxmlformats.org/officeDocument/2006/relationships/image" Target="../media/image107.png"/><Relationship Id="rId10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Relationship Id="rId5" Type="http://schemas.openxmlformats.org/officeDocument/2006/relationships/image" Target="../media/image110.png"/><Relationship Id="rId6" Type="http://schemas.openxmlformats.org/officeDocument/2006/relationships/image" Target="../media/image113.png"/><Relationship Id="rId7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type="title"/>
          </p:nvPr>
        </p:nvSpPr>
        <p:spPr>
          <a:xfrm>
            <a:off x="589046" y="4199465"/>
            <a:ext cx="5400600" cy="15696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45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/>
              <a:t>Data Analytics</a:t>
            </a:r>
            <a:endParaRPr/>
          </a:p>
        </p:txBody>
      </p:sp>
      <p:sp>
        <p:nvSpPr>
          <p:cNvPr id="289" name="Google Shape;289;p30"/>
          <p:cNvSpPr txBox="1"/>
          <p:nvPr>
            <p:ph idx="12" type="sldNum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/>
        </p:nvSpPr>
        <p:spPr>
          <a:xfrm>
            <a:off x="539400" y="562841"/>
            <a:ext cx="10880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Infomineo has a unique approach to Data Analytics</a:t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595805" y="2227758"/>
            <a:ext cx="45039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2" lvl="1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</a:t>
            </a:r>
            <a:endParaRPr/>
          </a:p>
          <a:p>
            <a:pPr indent="-84772" lvl="1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2" lvl="1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Data analytics companies provides models that stay in the state of Proof-Of-Concept because integration with IT teams is not complete</a:t>
            </a:r>
            <a:endParaRPr/>
          </a:p>
          <a:p>
            <a:pPr indent="-84772" lvl="1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2" lvl="1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Visualization tools : Tableau, Power Bi etc.</a:t>
            </a:r>
            <a:endParaRPr/>
          </a:p>
          <a:p>
            <a:pPr indent="-84772" lvl="1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2" lvl="1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models are afterwards difficult to maintain over time by the clients' teams</a:t>
            </a:r>
            <a:endParaRPr/>
          </a:p>
          <a:p>
            <a:pPr indent="-84772" lvl="1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2" lvl="1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providers retain rights on the Intellectual property they generate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550863" y="1824247"/>
            <a:ext cx="519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Traditional model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6240463" y="1823347"/>
            <a:ext cx="2582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Infomineo model</a:t>
            </a:r>
            <a:endParaRPr b="1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7112886" y="2231365"/>
            <a:ext cx="44451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&amp; models which answers your question</a:t>
            </a:r>
            <a:endParaRPr/>
          </a:p>
          <a:p>
            <a:pPr indent="-194310" lvl="1" marL="3771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end-to-end approach from cleaning the data to visualizing the model output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4310" lvl="1" marL="3771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the time you spend on paperwork and 2/allows you to work with us on an iterative basis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4310" lvl="1" marL="3771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output is co-constructed with our client and not a model taken off the shelf</a:t>
            </a:r>
            <a:endParaRPr b="0" i="0" sz="1400" u="none" cap="none" strike="noStrike">
              <a:solidFill>
                <a:schemeClr val="dk1"/>
              </a:solidFill>
              <a:highlight>
                <a:srgbClr val="008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6246869" y="4226958"/>
            <a:ext cx="667200" cy="667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635000" rotWithShape="0" algn="ctr">
              <a:srgbClr val="000000">
                <a:alpha val="9410"/>
              </a:srgbClr>
            </a:outerShdw>
          </a:effectLst>
        </p:spPr>
        <p:txBody>
          <a:bodyPr anchorCtr="0" anchor="ctr" bIns="45700" lIns="91425" spcFirstLastPara="1" rIns="91425" wrap="square" tIns="720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urglass Full outline" id="301" name="Google Shape;3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807" y="4332896"/>
            <a:ext cx="455364" cy="455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/>
          <p:nvPr/>
        </p:nvSpPr>
        <p:spPr>
          <a:xfrm>
            <a:off x="6246869" y="5226557"/>
            <a:ext cx="667200" cy="667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635000" rotWithShape="0" algn="ctr">
              <a:srgbClr val="000000">
                <a:alpha val="9410"/>
              </a:srgbClr>
            </a:outerShdw>
          </a:effectLst>
        </p:spPr>
        <p:txBody>
          <a:bodyPr anchorCtr="0" anchor="ctr" bIns="45700" lIns="91425" spcFirstLastPara="1" rIns="91425" wrap="square" tIns="720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oup of men outline" id="303" name="Google Shape;3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4700" y="5364388"/>
            <a:ext cx="391579" cy="391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/>
          <p:nvPr/>
        </p:nvSpPr>
        <p:spPr>
          <a:xfrm>
            <a:off x="6246869" y="2227758"/>
            <a:ext cx="667200" cy="667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635000" rotWithShape="0" algn="ctr">
              <a:srgbClr val="000000">
                <a:alpha val="9410"/>
              </a:srgbClr>
            </a:outerShdw>
          </a:effectLst>
        </p:spPr>
        <p:txBody>
          <a:bodyPr anchorCtr="0" anchor="ctr" bIns="45700" lIns="91425" spcFirstLastPara="1" rIns="91425" wrap="square" tIns="720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rainstorm outline" id="305" name="Google Shape;30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85" y="2362674"/>
            <a:ext cx="397409" cy="39740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/>
          <p:nvPr/>
        </p:nvSpPr>
        <p:spPr>
          <a:xfrm>
            <a:off x="6246869" y="3227358"/>
            <a:ext cx="667200" cy="667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635000" rotWithShape="0" algn="ctr">
              <a:srgbClr val="000000">
                <a:alpha val="9410"/>
              </a:srgbClr>
            </a:outerShdw>
          </a:effectLst>
        </p:spPr>
        <p:txBody>
          <a:bodyPr anchorCtr="0" anchor="ctr" bIns="45700" lIns="91425" spcFirstLastPara="1" rIns="91425" wrap="square" tIns="720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ers outline" id="307" name="Google Shape;30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8404" y="3328893"/>
            <a:ext cx="464171" cy="46417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/>
        </p:nvSpPr>
        <p:spPr>
          <a:xfrm>
            <a:off x="10976464" y="292682"/>
            <a:ext cx="533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11557889" y="135255"/>
            <a:ext cx="468600" cy="4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46110" y="223475"/>
            <a:ext cx="292302" cy="292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40"/>
          <p:cNvCxnSpPr/>
          <p:nvPr/>
        </p:nvCxnSpPr>
        <p:spPr>
          <a:xfrm>
            <a:off x="5673318" y="1857375"/>
            <a:ext cx="0" cy="4440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12" name="Google Shape;312;p40"/>
          <p:cNvGrpSpPr/>
          <p:nvPr/>
        </p:nvGrpSpPr>
        <p:grpSpPr>
          <a:xfrm>
            <a:off x="5493318" y="3897393"/>
            <a:ext cx="360000" cy="360000"/>
            <a:chOff x="1082050" y="2496471"/>
            <a:chExt cx="360000" cy="360000"/>
          </a:xfrm>
        </p:grpSpPr>
        <p:sp>
          <p:nvSpPr>
            <p:cNvPr id="313" name="Google Shape;313;p40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0"/>
            <p:cNvSpPr/>
            <p:nvPr/>
          </p:nvSpPr>
          <p:spPr>
            <a:xfrm rot="5400000">
              <a:off x="1176053" y="2635485"/>
              <a:ext cx="171915" cy="81972"/>
            </a:xfrm>
            <a:custGeom>
              <a:rect b="b" l="l" r="r" t="t"/>
              <a:pathLst>
                <a:path extrusionOk="0" h="99060" w="171915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7"/>
          <p:cNvSpPr/>
          <p:nvPr/>
        </p:nvSpPr>
        <p:spPr>
          <a:xfrm>
            <a:off x="4291063" y="5010906"/>
            <a:ext cx="3647100" cy="1307700"/>
          </a:xfrm>
          <a:prstGeom prst="roundRect">
            <a:avLst>
              <a:gd fmla="val 16667" name="adj"/>
            </a:avLst>
          </a:prstGeom>
          <a:solidFill>
            <a:srgbClr val="C0F4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7"/>
          <p:cNvSpPr/>
          <p:nvPr/>
        </p:nvSpPr>
        <p:spPr>
          <a:xfrm>
            <a:off x="4291063" y="3606593"/>
            <a:ext cx="3647100" cy="1307700"/>
          </a:xfrm>
          <a:prstGeom prst="roundRect">
            <a:avLst>
              <a:gd fmla="val 16667" name="adj"/>
            </a:avLst>
          </a:prstGeom>
          <a:solidFill>
            <a:srgbClr val="C0F4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7"/>
          <p:cNvSpPr txBox="1"/>
          <p:nvPr>
            <p:ph type="title"/>
          </p:nvPr>
        </p:nvSpPr>
        <p:spPr>
          <a:xfrm>
            <a:off x="539400" y="560588"/>
            <a:ext cx="11090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offers a full suite of Data Analytics Services</a:t>
            </a:r>
            <a:endParaRPr/>
          </a:p>
        </p:txBody>
      </p:sp>
      <p:grpSp>
        <p:nvGrpSpPr>
          <p:cNvPr id="322" name="Google Shape;322;p137"/>
          <p:cNvGrpSpPr/>
          <p:nvPr/>
        </p:nvGrpSpPr>
        <p:grpSpPr>
          <a:xfrm>
            <a:off x="4267200" y="1855459"/>
            <a:ext cx="3657351" cy="4352730"/>
            <a:chOff x="4280812" y="1855459"/>
            <a:chExt cx="3657351" cy="4352730"/>
          </a:xfrm>
        </p:grpSpPr>
        <p:sp>
          <p:nvSpPr>
            <p:cNvPr id="323" name="Google Shape;323;p137"/>
            <p:cNvSpPr/>
            <p:nvPr/>
          </p:nvSpPr>
          <p:spPr>
            <a:xfrm>
              <a:off x="4291063" y="2205042"/>
              <a:ext cx="3647100" cy="1304700"/>
            </a:xfrm>
            <a:prstGeom prst="roundRect">
              <a:avLst>
                <a:gd fmla="val 16667" name="adj"/>
              </a:avLst>
            </a:prstGeom>
            <a:solidFill>
              <a:srgbClr val="C0F4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37"/>
            <p:cNvSpPr/>
            <p:nvPr/>
          </p:nvSpPr>
          <p:spPr>
            <a:xfrm>
              <a:off x="4280812" y="1855459"/>
              <a:ext cx="3111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Business Oriented Approach</a:t>
              </a:r>
              <a:endParaRPr b="1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37"/>
            <p:cNvSpPr txBox="1"/>
            <p:nvPr/>
          </p:nvSpPr>
          <p:spPr>
            <a:xfrm>
              <a:off x="5858696" y="2607289"/>
              <a:ext cx="2019600" cy="36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Infomineo’s teams demonstrate a high Business sense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1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We work in an iterative approach to fulfill clients needs quickly</a:t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Release &amp; Change Management are handled: versioning, unit tests, model validation, code reviews, documentation… </a:t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37"/>
            <p:cNvSpPr txBox="1"/>
            <p:nvPr/>
          </p:nvSpPr>
          <p:spPr>
            <a:xfrm>
              <a:off x="4348375" y="2642014"/>
              <a:ext cx="1305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&amp; Data Understanding</a:t>
              </a:r>
              <a:endParaRPr/>
            </a:p>
          </p:txBody>
        </p:sp>
        <p:sp>
          <p:nvSpPr>
            <p:cNvPr id="327" name="Google Shape;327;p137"/>
            <p:cNvSpPr txBox="1"/>
            <p:nvPr/>
          </p:nvSpPr>
          <p:spPr>
            <a:xfrm>
              <a:off x="4650041" y="4044946"/>
              <a:ext cx="1004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Agile Methodology</a:t>
              </a:r>
              <a:endParaRPr/>
            </a:p>
          </p:txBody>
        </p:sp>
        <p:sp>
          <p:nvSpPr>
            <p:cNvPr id="328" name="Google Shape;328;p137"/>
            <p:cNvSpPr txBox="1"/>
            <p:nvPr/>
          </p:nvSpPr>
          <p:spPr>
            <a:xfrm>
              <a:off x="4481920" y="5449259"/>
              <a:ext cx="1172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Delivery Management</a:t>
              </a:r>
              <a:endParaRPr/>
            </a:p>
          </p:txBody>
        </p:sp>
        <p:cxnSp>
          <p:nvCxnSpPr>
            <p:cNvPr id="329" name="Google Shape;329;p137"/>
            <p:cNvCxnSpPr/>
            <p:nvPr/>
          </p:nvCxnSpPr>
          <p:spPr>
            <a:xfrm>
              <a:off x="5741922" y="2486872"/>
              <a:ext cx="0" cy="741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137"/>
            <p:cNvCxnSpPr/>
            <p:nvPr/>
          </p:nvCxnSpPr>
          <p:spPr>
            <a:xfrm>
              <a:off x="5741922" y="3889804"/>
              <a:ext cx="0" cy="741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137"/>
            <p:cNvCxnSpPr/>
            <p:nvPr/>
          </p:nvCxnSpPr>
          <p:spPr>
            <a:xfrm>
              <a:off x="5741922" y="5294117"/>
              <a:ext cx="0" cy="741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2" name="Google Shape;332;p137"/>
          <p:cNvSpPr txBox="1"/>
          <p:nvPr/>
        </p:nvSpPr>
        <p:spPr>
          <a:xfrm>
            <a:off x="10976464" y="292682"/>
            <a:ext cx="533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37"/>
          <p:cNvSpPr/>
          <p:nvPr/>
        </p:nvSpPr>
        <p:spPr>
          <a:xfrm>
            <a:off x="11557889" y="135255"/>
            <a:ext cx="468600" cy="4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6110" y="223475"/>
            <a:ext cx="292302" cy="292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tistics outline" id="335" name="Google Shape;335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2492210" y="532036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137"/>
          <p:cNvGrpSpPr/>
          <p:nvPr/>
        </p:nvGrpSpPr>
        <p:grpSpPr>
          <a:xfrm>
            <a:off x="7999121" y="1855459"/>
            <a:ext cx="3647100" cy="4463147"/>
            <a:chOff x="7999121" y="1855459"/>
            <a:chExt cx="3647100" cy="4463147"/>
          </a:xfrm>
        </p:grpSpPr>
        <p:sp>
          <p:nvSpPr>
            <p:cNvPr id="337" name="Google Shape;337;p137"/>
            <p:cNvSpPr/>
            <p:nvPr/>
          </p:nvSpPr>
          <p:spPr>
            <a:xfrm>
              <a:off x="7999121" y="5010906"/>
              <a:ext cx="3647100" cy="1307700"/>
            </a:xfrm>
            <a:prstGeom prst="roundRect">
              <a:avLst>
                <a:gd fmla="val 16667" name="adj"/>
              </a:avLst>
            </a:prstGeom>
            <a:solidFill>
              <a:srgbClr val="CC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37"/>
            <p:cNvSpPr/>
            <p:nvPr/>
          </p:nvSpPr>
          <p:spPr>
            <a:xfrm>
              <a:off x="7999121" y="3606593"/>
              <a:ext cx="3647100" cy="1307700"/>
            </a:xfrm>
            <a:prstGeom prst="roundRect">
              <a:avLst>
                <a:gd fmla="val 16667" name="adj"/>
              </a:avLst>
            </a:prstGeom>
            <a:solidFill>
              <a:srgbClr val="CC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37"/>
            <p:cNvSpPr/>
            <p:nvPr/>
          </p:nvSpPr>
          <p:spPr>
            <a:xfrm>
              <a:off x="7999121" y="2205042"/>
              <a:ext cx="3647100" cy="1304700"/>
            </a:xfrm>
            <a:prstGeom prst="roundRect">
              <a:avLst>
                <a:gd fmla="val 16667" name="adj"/>
              </a:avLst>
            </a:prstGeom>
            <a:solidFill>
              <a:srgbClr val="CC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37"/>
            <p:cNvSpPr txBox="1"/>
            <p:nvPr/>
          </p:nvSpPr>
          <p:spPr>
            <a:xfrm>
              <a:off x="9658225" y="2420133"/>
              <a:ext cx="1804200" cy="36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Gathering Data from various storage, Assessing Data Quality and processing cleaning and wrangling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05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Building and maintaining self service analytics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Building predictive and prescriptive models &amp; possibility to deploy to production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1" name="Google Shape;341;p137"/>
            <p:cNvCxnSpPr/>
            <p:nvPr/>
          </p:nvCxnSpPr>
          <p:spPr>
            <a:xfrm>
              <a:off x="9539282" y="2486872"/>
              <a:ext cx="0" cy="741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137"/>
            <p:cNvCxnSpPr/>
            <p:nvPr/>
          </p:nvCxnSpPr>
          <p:spPr>
            <a:xfrm>
              <a:off x="9539282" y="3889804"/>
              <a:ext cx="0" cy="741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137"/>
            <p:cNvCxnSpPr/>
            <p:nvPr/>
          </p:nvCxnSpPr>
          <p:spPr>
            <a:xfrm>
              <a:off x="9539282" y="5294117"/>
              <a:ext cx="0" cy="741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4" name="Google Shape;344;p137"/>
            <p:cNvSpPr txBox="1"/>
            <p:nvPr/>
          </p:nvSpPr>
          <p:spPr>
            <a:xfrm>
              <a:off x="7999121" y="1855459"/>
              <a:ext cx="279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Three Types of Support</a:t>
              </a:r>
              <a:endParaRPr/>
            </a:p>
          </p:txBody>
        </p:sp>
        <p:grpSp>
          <p:nvGrpSpPr>
            <p:cNvPr id="345" name="Google Shape;345;p137"/>
            <p:cNvGrpSpPr/>
            <p:nvPr/>
          </p:nvGrpSpPr>
          <p:grpSpPr>
            <a:xfrm>
              <a:off x="8252716" y="2462950"/>
              <a:ext cx="1201840" cy="789050"/>
              <a:chOff x="8252716" y="2436274"/>
              <a:chExt cx="1201840" cy="789050"/>
            </a:xfrm>
          </p:grpSpPr>
          <p:sp>
            <p:nvSpPr>
              <p:cNvPr id="346" name="Google Shape;346;p137"/>
              <p:cNvSpPr txBox="1"/>
              <p:nvPr/>
            </p:nvSpPr>
            <p:spPr>
              <a:xfrm>
                <a:off x="8252716" y="2763624"/>
                <a:ext cx="1172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1.</a:t>
                </a:r>
                <a:r>
                  <a:rPr b="1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Preparation</a:t>
                </a:r>
                <a:endParaRPr/>
              </a:p>
            </p:txBody>
          </p:sp>
          <p:pic>
            <p:nvPicPr>
              <p:cNvPr descr="Folder Search outline" id="347" name="Google Shape;347;p13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9043076" y="2436274"/>
                <a:ext cx="411480" cy="411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8" name="Google Shape;348;p137"/>
            <p:cNvGrpSpPr/>
            <p:nvPr/>
          </p:nvGrpSpPr>
          <p:grpSpPr>
            <a:xfrm>
              <a:off x="8252716" y="5345948"/>
              <a:ext cx="1176178" cy="637409"/>
              <a:chOff x="8252716" y="5294117"/>
              <a:chExt cx="1176178" cy="637409"/>
            </a:xfrm>
          </p:grpSpPr>
          <p:sp>
            <p:nvSpPr>
              <p:cNvPr id="349" name="Google Shape;349;p137"/>
              <p:cNvSpPr txBox="1"/>
              <p:nvPr/>
            </p:nvSpPr>
            <p:spPr>
              <a:xfrm>
                <a:off x="8252716" y="5654626"/>
                <a:ext cx="1172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3. </a:t>
                </a:r>
                <a:r>
                  <a:rPr b="1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Modeling</a:t>
                </a:r>
                <a:endParaRPr/>
              </a:p>
            </p:txBody>
          </p:sp>
          <p:pic>
            <p:nvPicPr>
              <p:cNvPr descr="Bar chart outline" id="350" name="Google Shape;350;p13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9017414" y="5294117"/>
                <a:ext cx="411480" cy="411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1" name="Google Shape;351;p137"/>
            <p:cNvGrpSpPr/>
            <p:nvPr/>
          </p:nvGrpSpPr>
          <p:grpSpPr>
            <a:xfrm>
              <a:off x="8420837" y="3868069"/>
              <a:ext cx="1040807" cy="784675"/>
              <a:chOff x="8420837" y="3810284"/>
              <a:chExt cx="1040807" cy="784675"/>
            </a:xfrm>
          </p:grpSpPr>
          <p:sp>
            <p:nvSpPr>
              <p:cNvPr id="352" name="Google Shape;352;p137"/>
              <p:cNvSpPr txBox="1"/>
              <p:nvPr/>
            </p:nvSpPr>
            <p:spPr>
              <a:xfrm>
                <a:off x="8420837" y="4133259"/>
                <a:ext cx="1004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2.</a:t>
                </a:r>
                <a:r>
                  <a:rPr b="1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Interactive Visualization</a:t>
                </a:r>
                <a:endParaRPr/>
              </a:p>
            </p:txBody>
          </p:sp>
          <p:pic>
            <p:nvPicPr>
              <p:cNvPr descr="Presentation with pie chart outline" id="353" name="Google Shape;353;p1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9050164" y="3810284"/>
                <a:ext cx="411480" cy="411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4" name="Google Shape;354;p137"/>
          <p:cNvGrpSpPr/>
          <p:nvPr/>
        </p:nvGrpSpPr>
        <p:grpSpPr>
          <a:xfrm>
            <a:off x="388665" y="1855459"/>
            <a:ext cx="3814216" cy="4531754"/>
            <a:chOff x="388665" y="1855459"/>
            <a:chExt cx="3814216" cy="4531754"/>
          </a:xfrm>
        </p:grpSpPr>
        <p:sp>
          <p:nvSpPr>
            <p:cNvPr id="355" name="Google Shape;355;p137"/>
            <p:cNvSpPr/>
            <p:nvPr/>
          </p:nvSpPr>
          <p:spPr>
            <a:xfrm>
              <a:off x="555781" y="5010906"/>
              <a:ext cx="3647100" cy="1307700"/>
            </a:xfrm>
            <a:prstGeom prst="roundRect">
              <a:avLst>
                <a:gd fmla="val 16667" name="adj"/>
              </a:avLst>
            </a:prstGeom>
            <a:solidFill>
              <a:srgbClr val="C5DF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7"/>
            <p:cNvSpPr/>
            <p:nvPr/>
          </p:nvSpPr>
          <p:spPr>
            <a:xfrm>
              <a:off x="555781" y="3606593"/>
              <a:ext cx="3647100" cy="1307700"/>
            </a:xfrm>
            <a:prstGeom prst="roundRect">
              <a:avLst>
                <a:gd fmla="val 16667" name="adj"/>
              </a:avLst>
            </a:prstGeom>
            <a:solidFill>
              <a:srgbClr val="C5DF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7"/>
            <p:cNvSpPr/>
            <p:nvPr/>
          </p:nvSpPr>
          <p:spPr>
            <a:xfrm>
              <a:off x="555781" y="2205042"/>
              <a:ext cx="3647100" cy="1304700"/>
            </a:xfrm>
            <a:prstGeom prst="roundRect">
              <a:avLst>
                <a:gd fmla="val 16667" name="adj"/>
              </a:avLst>
            </a:prstGeom>
            <a:solidFill>
              <a:srgbClr val="C5DFF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7"/>
            <p:cNvSpPr/>
            <p:nvPr/>
          </p:nvSpPr>
          <p:spPr>
            <a:xfrm>
              <a:off x="558199" y="1855459"/>
              <a:ext cx="2684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Three Levels of Analytics</a:t>
              </a:r>
              <a:endParaRPr b="1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7"/>
            <p:cNvSpPr txBox="1"/>
            <p:nvPr/>
          </p:nvSpPr>
          <p:spPr>
            <a:xfrm>
              <a:off x="1762333" y="2564613"/>
              <a:ext cx="2332500" cy="38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Data Exploration &amp; Cleaning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Data Visualization : reports, automated dashboards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Statistical Analysis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Model building &amp; tuning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Model evaluation &amp; retraining 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Feature Engineering : Data wrangling, Data transformation</a:t>
              </a:r>
              <a:endParaRPr/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Model Deployment &amp; scalability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0" name="Google Shape;360;p137"/>
            <p:cNvCxnSpPr/>
            <p:nvPr/>
          </p:nvCxnSpPr>
          <p:spPr>
            <a:xfrm>
              <a:off x="1671399" y="5294117"/>
              <a:ext cx="0" cy="741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137"/>
            <p:cNvCxnSpPr/>
            <p:nvPr/>
          </p:nvCxnSpPr>
          <p:spPr>
            <a:xfrm>
              <a:off x="1671399" y="3889804"/>
              <a:ext cx="0" cy="741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137"/>
            <p:cNvCxnSpPr/>
            <p:nvPr/>
          </p:nvCxnSpPr>
          <p:spPr>
            <a:xfrm>
              <a:off x="1671399" y="2486872"/>
              <a:ext cx="0" cy="741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63" name="Google Shape;363;p137"/>
            <p:cNvGrpSpPr/>
            <p:nvPr/>
          </p:nvGrpSpPr>
          <p:grpSpPr>
            <a:xfrm>
              <a:off x="745023" y="2466516"/>
              <a:ext cx="833667" cy="781884"/>
              <a:chOff x="745023" y="2401549"/>
              <a:chExt cx="833667" cy="781884"/>
            </a:xfrm>
          </p:grpSpPr>
          <p:sp>
            <p:nvSpPr>
              <p:cNvPr id="364" name="Google Shape;364;p137"/>
              <p:cNvSpPr txBox="1"/>
              <p:nvPr/>
            </p:nvSpPr>
            <p:spPr>
              <a:xfrm>
                <a:off x="745023" y="2767933"/>
                <a:ext cx="8157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1.</a:t>
                </a:r>
                <a:r>
                  <a:rPr b="1" i="0" lang="en-US" sz="1400" u="none" cap="none" strike="noStrike">
                    <a:solidFill>
                      <a:srgbClr val="3D3D3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Analysis</a:t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Research outline" id="365" name="Google Shape;365;p13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67210" y="2401549"/>
                <a:ext cx="411480" cy="411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6" name="Google Shape;366;p137"/>
            <p:cNvGrpSpPr/>
            <p:nvPr/>
          </p:nvGrpSpPr>
          <p:grpSpPr>
            <a:xfrm>
              <a:off x="798309" y="3868428"/>
              <a:ext cx="879712" cy="783925"/>
              <a:chOff x="798309" y="3800693"/>
              <a:chExt cx="879712" cy="783925"/>
            </a:xfrm>
          </p:grpSpPr>
          <p:sp>
            <p:nvSpPr>
              <p:cNvPr id="367" name="Google Shape;367;p137"/>
              <p:cNvSpPr txBox="1"/>
              <p:nvPr/>
            </p:nvSpPr>
            <p:spPr>
              <a:xfrm>
                <a:off x="798309" y="4169118"/>
                <a:ext cx="8157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b="1" i="0" lang="en-US" sz="14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r>
                  <a:rPr b="1" i="0" lang="en-US" sz="1400" u="none" cap="none" strike="noStrike">
                    <a:solidFill>
                      <a:srgbClr val="3D3D3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</a:t>
                </a:r>
                <a:endParaRPr/>
              </a:p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3D3D3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Science</a:t>
                </a:r>
                <a:endParaRPr b="0" i="0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erver outline" id="368" name="Google Shape;368;p13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flipH="1">
                <a:off x="1266541" y="3800693"/>
                <a:ext cx="411480" cy="411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9" name="Google Shape;369;p137"/>
            <p:cNvGrpSpPr/>
            <p:nvPr/>
          </p:nvGrpSpPr>
          <p:grpSpPr>
            <a:xfrm>
              <a:off x="388665" y="5285838"/>
              <a:ext cx="1224348" cy="757730"/>
              <a:chOff x="388665" y="5243146"/>
              <a:chExt cx="1224348" cy="757730"/>
            </a:xfrm>
          </p:grpSpPr>
          <p:sp>
            <p:nvSpPr>
              <p:cNvPr id="370" name="Google Shape;370;p137"/>
              <p:cNvSpPr txBox="1"/>
              <p:nvPr/>
            </p:nvSpPr>
            <p:spPr>
              <a:xfrm>
                <a:off x="388665" y="5585376"/>
                <a:ext cx="11721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3.</a:t>
                </a:r>
                <a:r>
                  <a:rPr b="1" i="0" lang="en-US" sz="1400" u="none" cap="none" strike="noStrike">
                    <a:solidFill>
                      <a:srgbClr val="3D3D3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Engineering</a:t>
                </a:r>
                <a:endParaRPr b="0" i="0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Business Growth outline" id="371" name="Google Shape;371;p13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201533" y="5243146"/>
                <a:ext cx="411480" cy="411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138"/>
          <p:cNvCxnSpPr/>
          <p:nvPr/>
        </p:nvCxnSpPr>
        <p:spPr>
          <a:xfrm>
            <a:off x="10085115" y="10027345"/>
            <a:ext cx="1229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9206" y="7468033"/>
            <a:ext cx="3333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206" y="7468033"/>
            <a:ext cx="3333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38"/>
          <p:cNvSpPr txBox="1"/>
          <p:nvPr/>
        </p:nvSpPr>
        <p:spPr>
          <a:xfrm>
            <a:off x="6978348" y="7731289"/>
            <a:ext cx="3568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2" marL="133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133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8737" lvl="2" marL="2682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8737" lvl="2" marL="2682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8737" lvl="2" marL="2682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8737" lvl="2" marL="26828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38"/>
          <p:cNvSpPr txBox="1"/>
          <p:nvPr>
            <p:ph type="title"/>
          </p:nvPr>
        </p:nvSpPr>
        <p:spPr>
          <a:xfrm>
            <a:off x="539400" y="560588"/>
            <a:ext cx="11090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Our approach to helping you</a:t>
            </a:r>
            <a:endParaRPr/>
          </a:p>
        </p:txBody>
      </p:sp>
      <p:grpSp>
        <p:nvGrpSpPr>
          <p:cNvPr id="381" name="Google Shape;381;p138"/>
          <p:cNvGrpSpPr/>
          <p:nvPr/>
        </p:nvGrpSpPr>
        <p:grpSpPr>
          <a:xfrm>
            <a:off x="510322" y="1467818"/>
            <a:ext cx="2895949" cy="4521567"/>
            <a:chOff x="687573" y="1467818"/>
            <a:chExt cx="2895949" cy="4521567"/>
          </a:xfrm>
        </p:grpSpPr>
        <p:grpSp>
          <p:nvGrpSpPr>
            <p:cNvPr id="382" name="Google Shape;382;p138"/>
            <p:cNvGrpSpPr/>
            <p:nvPr/>
          </p:nvGrpSpPr>
          <p:grpSpPr>
            <a:xfrm>
              <a:off x="1102583" y="1467818"/>
              <a:ext cx="1921678" cy="753456"/>
              <a:chOff x="1256056" y="1850879"/>
              <a:chExt cx="1921678" cy="753456"/>
            </a:xfrm>
          </p:grpSpPr>
          <p:sp>
            <p:nvSpPr>
              <p:cNvPr id="383" name="Google Shape;383;p138"/>
              <p:cNvSpPr txBox="1"/>
              <p:nvPr/>
            </p:nvSpPr>
            <p:spPr>
              <a:xfrm>
                <a:off x="2097734" y="2081135"/>
                <a:ext cx="10800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1. Intake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b="0" i="0" sz="1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4" name="Google Shape;384;p138"/>
              <p:cNvGrpSpPr/>
              <p:nvPr/>
            </p:nvGrpSpPr>
            <p:grpSpPr>
              <a:xfrm>
                <a:off x="1256056" y="1850879"/>
                <a:ext cx="716602" cy="716602"/>
                <a:chOff x="1024170" y="1850817"/>
                <a:chExt cx="804900" cy="804900"/>
              </a:xfrm>
            </p:grpSpPr>
            <p:sp>
              <p:nvSpPr>
                <p:cNvPr id="385" name="Google Shape;385;p138"/>
                <p:cNvSpPr/>
                <p:nvPr/>
              </p:nvSpPr>
              <p:spPr>
                <a:xfrm rot="5400000">
                  <a:off x="1024170" y="1850817"/>
                  <a:ext cx="804900" cy="8049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7F7F7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86" name="Google Shape;386;p13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201558" y="2035823"/>
                  <a:ext cx="434985" cy="4349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87" name="Google Shape;387;p138"/>
            <p:cNvSpPr txBox="1"/>
            <p:nvPr/>
          </p:nvSpPr>
          <p:spPr>
            <a:xfrm>
              <a:off x="1095622" y="2310485"/>
              <a:ext cx="2487900" cy="3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60"/>
                <a:buFont typeface="Noto Sans Symbols"/>
                <a:buNone/>
              </a:pPr>
              <a:r>
                <a:rPr b="1" i="0" lang="en-US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Understanding client needs and objective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a deep understanding of the client objectives: </a:t>
              </a:r>
              <a:endParaRPr/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 of analytics support considered</a:t>
              </a:r>
              <a:endParaRPr/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questions to answer</a:t>
              </a:r>
              <a:endParaRPr/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Assess available data, data needs if any, critical data elements to take care of</a:t>
              </a:r>
              <a:endParaRPr/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Planned use of the analytics outputs</a:t>
              </a:r>
              <a:endParaRPr/>
            </a:p>
            <a:p>
              <a:pPr indent="-10763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60"/>
                <a:buFont typeface="Noto Sans Symbols"/>
                <a:buNone/>
              </a:pPr>
              <a:r>
                <a:rPr b="1" i="0" lang="en-US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Structuring approach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Define the best data analytics strategy to answer the client’s business objective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Estimate the time needed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Define the type of output needed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763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8957" y="2344441"/>
              <a:ext cx="308910" cy="308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1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7573" y="4305390"/>
              <a:ext cx="340291" cy="3402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" name="Google Shape;390;p138"/>
          <p:cNvGrpSpPr/>
          <p:nvPr/>
        </p:nvGrpSpPr>
        <p:grpSpPr>
          <a:xfrm>
            <a:off x="3296092" y="1470868"/>
            <a:ext cx="5576700" cy="4749817"/>
            <a:chOff x="3419122" y="1470868"/>
            <a:chExt cx="5576700" cy="4749817"/>
          </a:xfrm>
        </p:grpSpPr>
        <p:grpSp>
          <p:nvGrpSpPr>
            <p:cNvPr id="391" name="Google Shape;391;p138"/>
            <p:cNvGrpSpPr/>
            <p:nvPr/>
          </p:nvGrpSpPr>
          <p:grpSpPr>
            <a:xfrm>
              <a:off x="4798253" y="1470868"/>
              <a:ext cx="2474721" cy="716602"/>
              <a:chOff x="5068344" y="1779238"/>
              <a:chExt cx="2474721" cy="716602"/>
            </a:xfrm>
          </p:grpSpPr>
          <p:sp>
            <p:nvSpPr>
              <p:cNvPr id="392" name="Google Shape;392;p138"/>
              <p:cNvSpPr txBox="1"/>
              <p:nvPr/>
            </p:nvSpPr>
            <p:spPr>
              <a:xfrm>
                <a:off x="5909865" y="2050357"/>
                <a:ext cx="1633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2. Execution</a:t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3" name="Google Shape;393;p138"/>
              <p:cNvGrpSpPr/>
              <p:nvPr/>
            </p:nvGrpSpPr>
            <p:grpSpPr>
              <a:xfrm>
                <a:off x="5068344" y="1779238"/>
                <a:ext cx="716602" cy="716602"/>
                <a:chOff x="5692378" y="1850817"/>
                <a:chExt cx="804900" cy="804900"/>
              </a:xfrm>
            </p:grpSpPr>
            <p:sp>
              <p:nvSpPr>
                <p:cNvPr id="394" name="Google Shape;394;p138"/>
                <p:cNvSpPr/>
                <p:nvPr/>
              </p:nvSpPr>
              <p:spPr>
                <a:xfrm rot="5400000">
                  <a:off x="5692378" y="1850817"/>
                  <a:ext cx="804900" cy="8049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7F7F7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5" name="Google Shape;395;p138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926177" y="2004596"/>
                  <a:ext cx="430216" cy="4974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96" name="Google Shape;396;p1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49281" y="2261716"/>
              <a:ext cx="379898" cy="379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38"/>
            <p:cNvSpPr txBox="1"/>
            <p:nvPr/>
          </p:nvSpPr>
          <p:spPr>
            <a:xfrm>
              <a:off x="4649773" y="2310485"/>
              <a:ext cx="3613200" cy="39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60"/>
                <a:buFont typeface="Noto Sans Symbols"/>
                <a:buNone/>
              </a:pPr>
              <a:r>
                <a:rPr b="1" i="0" lang="en-US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Executing Analytics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Leveraging a full range of analytics capabilities</a:t>
              </a:r>
              <a:endParaRPr b="1" i="0" sz="12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28587" lvl="1" marL="128587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1" i="0" lang="en-US" sz="1200" u="none" cap="none" strike="noStrike">
                  <a:solidFill>
                    <a:srgbClr val="222222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Identifying Data Sources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Extracting &amp; Transferring Data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 &amp; Dictionaries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Merging of various data sources &amp; adding new data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Assessing Data Quality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Handling Outliers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Restructuring Data for analysis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Making features extractions </a:t>
              </a:r>
              <a:endParaRPr/>
            </a:p>
            <a:p>
              <a:pPr indent="-128587" lvl="1" marL="128587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1" i="0" lang="en-US" sz="1200" u="none" cap="none" strike="noStrike">
                  <a:solidFill>
                    <a:srgbClr val="222222"/>
                  </a:solidFill>
                  <a:latin typeface="Calibri"/>
                  <a:ea typeface="Calibri"/>
                  <a:cs typeface="Calibri"/>
                  <a:sym typeface="Calibri"/>
                </a:rPr>
                <a:t>Exploratory Analysis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Descriptive analysis 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visualization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KPIs </a:t>
              </a:r>
              <a:endParaRPr/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story telling</a:t>
              </a:r>
              <a:endParaRPr/>
            </a:p>
            <a:p>
              <a:pPr indent="-128587" lvl="1" marL="1285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1" i="0" lang="en-US" sz="1200" u="none" cap="none" strike="noStrike">
                  <a:solidFill>
                    <a:srgbClr val="222222"/>
                  </a:solidFill>
                  <a:latin typeface="Calibri"/>
                  <a:ea typeface="Calibri"/>
                  <a:cs typeface="Calibri"/>
                  <a:sym typeface="Calibri"/>
                </a:rPr>
                <a:t>Data Modeling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Build algorithms to answer the business question (binary classification, segmentation, forecasting …)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349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Char char="−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Evaluation and validation of the algorithm</a:t>
              </a:r>
              <a:endParaRPr/>
            </a:p>
            <a:p>
              <a:pPr indent="-587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8737" lvl="2" marL="268287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38"/>
            <p:cNvSpPr txBox="1"/>
            <p:nvPr/>
          </p:nvSpPr>
          <p:spPr>
            <a:xfrm>
              <a:off x="3419122" y="5967593"/>
              <a:ext cx="5576700" cy="1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6D90F8"/>
                  </a:solidFill>
                  <a:latin typeface="Calibri"/>
                  <a:ea typeface="Calibri"/>
                  <a:cs typeface="Calibri"/>
                  <a:sym typeface="Calibri"/>
                </a:rPr>
                <a:t>Business &amp; Data Understanding + Delivery Management + Agile Methodology</a:t>
              </a:r>
              <a:endParaRPr b="0" i="0" sz="1200" u="none" cap="none" strike="noStrike">
                <a:solidFill>
                  <a:srgbClr val="6D90F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138"/>
          <p:cNvGrpSpPr/>
          <p:nvPr/>
        </p:nvGrpSpPr>
        <p:grpSpPr>
          <a:xfrm>
            <a:off x="8342637" y="1470868"/>
            <a:ext cx="3319227" cy="4088317"/>
            <a:chOff x="8342637" y="1470868"/>
            <a:chExt cx="3319227" cy="4088317"/>
          </a:xfrm>
        </p:grpSpPr>
        <p:grpSp>
          <p:nvGrpSpPr>
            <p:cNvPr id="400" name="Google Shape;400;p138"/>
            <p:cNvGrpSpPr/>
            <p:nvPr/>
          </p:nvGrpSpPr>
          <p:grpSpPr>
            <a:xfrm>
              <a:off x="8683806" y="1470868"/>
              <a:ext cx="2207919" cy="716602"/>
              <a:chOff x="8754329" y="1850879"/>
              <a:chExt cx="2207919" cy="716602"/>
            </a:xfrm>
          </p:grpSpPr>
          <p:sp>
            <p:nvSpPr>
              <p:cNvPr id="401" name="Google Shape;401;p138"/>
              <p:cNvSpPr txBox="1"/>
              <p:nvPr/>
            </p:nvSpPr>
            <p:spPr>
              <a:xfrm>
                <a:off x="9595748" y="2015522"/>
                <a:ext cx="13665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3. Delivery </a:t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2" name="Google Shape;402;p138"/>
              <p:cNvGrpSpPr/>
              <p:nvPr/>
            </p:nvGrpSpPr>
            <p:grpSpPr>
              <a:xfrm>
                <a:off x="8754329" y="1850879"/>
                <a:ext cx="716602" cy="716602"/>
                <a:chOff x="8754047" y="1850817"/>
                <a:chExt cx="804900" cy="804900"/>
              </a:xfrm>
            </p:grpSpPr>
            <p:sp>
              <p:nvSpPr>
                <p:cNvPr id="403" name="Google Shape;403;p138"/>
                <p:cNvSpPr/>
                <p:nvPr/>
              </p:nvSpPr>
              <p:spPr>
                <a:xfrm rot="5400000">
                  <a:off x="8754047" y="1850817"/>
                  <a:ext cx="804900" cy="8049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7F7F7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4" name="Google Shape;404;p13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8894511" y="1972328"/>
                  <a:ext cx="523875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05" name="Google Shape;405;p138"/>
            <p:cNvSpPr txBox="1"/>
            <p:nvPr/>
          </p:nvSpPr>
          <p:spPr>
            <a:xfrm>
              <a:off x="8808564" y="2310485"/>
              <a:ext cx="2853300" cy="3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60"/>
                <a:buFont typeface="Noto Sans Symbols"/>
                <a:buNone/>
              </a:pPr>
              <a:r>
                <a:rPr b="1" i="0" lang="en-US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Deriving Insights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Performing</a:t>
              </a:r>
              <a:b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in-depth quality assurance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Analyzing the data outputs to derive insights in line with the initial client ask</a:t>
              </a:r>
              <a:endParaRPr/>
            </a:p>
            <a:p>
              <a:pPr indent="-10763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1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60"/>
                <a:buFont typeface="Noto Sans Symbols"/>
                <a:buNone/>
              </a:pPr>
              <a:r>
                <a:rPr b="1" i="0" lang="en-US" sz="14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Handover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Presenting the approach, results and potential limitations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Sharing all the documentation &amp; codes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Getting client feedback</a:t>
              </a:r>
              <a:endParaRPr/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Definining scaling with clients’ IT Teams (to be scheduled if any)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1" marL="176212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80"/>
                <a:buFont typeface="Noto Sans Symbols"/>
                <a:buChar char="▪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Performing regular model maintenance (to be scheduled if any)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6" name="Google Shape;406;p1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350791" y="2241933"/>
              <a:ext cx="379899" cy="385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13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342637" y="3385457"/>
              <a:ext cx="388050" cy="38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138"/>
          <p:cNvSpPr txBox="1"/>
          <p:nvPr/>
        </p:nvSpPr>
        <p:spPr>
          <a:xfrm>
            <a:off x="10976464" y="292682"/>
            <a:ext cx="533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38"/>
          <p:cNvSpPr/>
          <p:nvPr/>
        </p:nvSpPr>
        <p:spPr>
          <a:xfrm>
            <a:off x="11557889" y="135255"/>
            <a:ext cx="468600" cy="4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1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646110" y="223475"/>
            <a:ext cx="292302" cy="292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138"/>
          <p:cNvCxnSpPr/>
          <p:nvPr/>
        </p:nvCxnSpPr>
        <p:spPr>
          <a:xfrm>
            <a:off x="3825741" y="1632461"/>
            <a:ext cx="0" cy="41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12" name="Google Shape;412;p138"/>
          <p:cNvCxnSpPr/>
          <p:nvPr/>
        </p:nvCxnSpPr>
        <p:spPr>
          <a:xfrm>
            <a:off x="8253334" y="1632461"/>
            <a:ext cx="0" cy="41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13" name="Google Shape;413;p138"/>
          <p:cNvGrpSpPr/>
          <p:nvPr/>
        </p:nvGrpSpPr>
        <p:grpSpPr>
          <a:xfrm>
            <a:off x="3645741" y="1677375"/>
            <a:ext cx="360000" cy="360000"/>
            <a:chOff x="1082050" y="2496471"/>
            <a:chExt cx="360000" cy="360000"/>
          </a:xfrm>
        </p:grpSpPr>
        <p:sp>
          <p:nvSpPr>
            <p:cNvPr id="414" name="Google Shape;414;p138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38"/>
            <p:cNvSpPr/>
            <p:nvPr/>
          </p:nvSpPr>
          <p:spPr>
            <a:xfrm rot="5400000">
              <a:off x="1176053" y="2635485"/>
              <a:ext cx="171915" cy="81972"/>
            </a:xfrm>
            <a:custGeom>
              <a:rect b="b" l="l" r="r" t="t"/>
              <a:pathLst>
                <a:path extrusionOk="0" h="99060" w="171915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38"/>
          <p:cNvGrpSpPr/>
          <p:nvPr/>
        </p:nvGrpSpPr>
        <p:grpSpPr>
          <a:xfrm>
            <a:off x="8064682" y="1677375"/>
            <a:ext cx="360000" cy="360000"/>
            <a:chOff x="1082050" y="2496471"/>
            <a:chExt cx="360000" cy="360000"/>
          </a:xfrm>
        </p:grpSpPr>
        <p:sp>
          <p:nvSpPr>
            <p:cNvPr id="417" name="Google Shape;417;p138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38"/>
            <p:cNvSpPr/>
            <p:nvPr/>
          </p:nvSpPr>
          <p:spPr>
            <a:xfrm rot="5400000">
              <a:off x="1176053" y="2635485"/>
              <a:ext cx="171915" cy="81972"/>
            </a:xfrm>
            <a:custGeom>
              <a:rect b="b" l="l" r="r" t="t"/>
              <a:pathLst>
                <a:path extrusionOk="0" h="99060" w="171915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39"/>
          <p:cNvSpPr txBox="1"/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Technologies Infomineo can be handling  </a:t>
            </a:r>
            <a:endParaRPr/>
          </a:p>
        </p:txBody>
      </p:sp>
      <p:sp>
        <p:nvSpPr>
          <p:cNvPr id="424" name="Google Shape;424;p139"/>
          <p:cNvSpPr/>
          <p:nvPr/>
        </p:nvSpPr>
        <p:spPr>
          <a:xfrm>
            <a:off x="3167283" y="4931186"/>
            <a:ext cx="4549746" cy="765406"/>
          </a:xfrm>
          <a:custGeom>
            <a:rect b="b" l="l" r="r" t="t"/>
            <a:pathLst>
              <a:path extrusionOk="0" h="765406" w="4549746">
                <a:moveTo>
                  <a:pt x="3930774" y="619034"/>
                </a:moveTo>
                <a:lnTo>
                  <a:pt x="2546333" y="619034"/>
                </a:lnTo>
                <a:lnTo>
                  <a:pt x="2546333" y="624523"/>
                </a:lnTo>
                <a:lnTo>
                  <a:pt x="1225260" y="624523"/>
                </a:lnTo>
                <a:lnTo>
                  <a:pt x="1225260" y="625133"/>
                </a:lnTo>
                <a:lnTo>
                  <a:pt x="626718" y="625133"/>
                </a:lnTo>
                <a:cubicBezTo>
                  <a:pt x="307016" y="625133"/>
                  <a:pt x="42753" y="388070"/>
                  <a:pt x="0" y="80200"/>
                </a:cubicBezTo>
                <a:lnTo>
                  <a:pt x="0" y="146373"/>
                </a:lnTo>
                <a:cubicBezTo>
                  <a:pt x="0" y="488274"/>
                  <a:pt x="277132" y="765407"/>
                  <a:pt x="619034" y="765407"/>
                </a:cubicBezTo>
                <a:lnTo>
                  <a:pt x="3930713" y="765407"/>
                </a:lnTo>
                <a:cubicBezTo>
                  <a:pt x="4272614" y="765407"/>
                  <a:pt x="4549747" y="488274"/>
                  <a:pt x="4549747" y="146373"/>
                </a:cubicBezTo>
                <a:lnTo>
                  <a:pt x="4549747" y="0"/>
                </a:lnTo>
                <a:cubicBezTo>
                  <a:pt x="4549747" y="341902"/>
                  <a:pt x="4272614" y="619034"/>
                  <a:pt x="3930713" y="619034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39"/>
          <p:cNvSpPr/>
          <p:nvPr/>
        </p:nvSpPr>
        <p:spPr>
          <a:xfrm>
            <a:off x="7716846" y="4915938"/>
            <a:ext cx="243" cy="15247"/>
          </a:xfrm>
          <a:custGeom>
            <a:rect b="b" l="l" r="r" t="t"/>
            <a:pathLst>
              <a:path extrusionOk="0" h="15247" w="243">
                <a:moveTo>
                  <a:pt x="244" y="0"/>
                </a:moveTo>
                <a:lnTo>
                  <a:pt x="0" y="0"/>
                </a:lnTo>
                <a:cubicBezTo>
                  <a:pt x="122" y="5062"/>
                  <a:pt x="244" y="10124"/>
                  <a:pt x="244" y="15247"/>
                </a:cubicBezTo>
                <a:lnTo>
                  <a:pt x="244" y="0"/>
                </a:ln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39"/>
          <p:cNvSpPr/>
          <p:nvPr/>
        </p:nvSpPr>
        <p:spPr>
          <a:xfrm>
            <a:off x="2838006" y="2294833"/>
            <a:ext cx="743999" cy="782117"/>
          </a:xfrm>
          <a:custGeom>
            <a:rect b="b" l="l" r="r" t="t"/>
            <a:pathLst>
              <a:path extrusionOk="0" h="782117" w="743999">
                <a:moveTo>
                  <a:pt x="622083" y="601896"/>
                </a:moveTo>
                <a:lnTo>
                  <a:pt x="619034" y="602384"/>
                </a:lnTo>
                <a:cubicBezTo>
                  <a:pt x="282865" y="602384"/>
                  <a:pt x="9331" y="334461"/>
                  <a:pt x="244" y="488"/>
                </a:cubicBezTo>
                <a:cubicBezTo>
                  <a:pt x="183" y="305"/>
                  <a:pt x="61" y="122"/>
                  <a:pt x="0" y="0"/>
                </a:cubicBezTo>
                <a:lnTo>
                  <a:pt x="0" y="99289"/>
                </a:lnTo>
                <a:cubicBezTo>
                  <a:pt x="0" y="441191"/>
                  <a:pt x="274083" y="718323"/>
                  <a:pt x="615984" y="718323"/>
                </a:cubicBezTo>
                <a:lnTo>
                  <a:pt x="618790" y="717835"/>
                </a:lnTo>
                <a:cubicBezTo>
                  <a:pt x="663799" y="717835"/>
                  <a:pt x="707467" y="746256"/>
                  <a:pt x="729789" y="782117"/>
                </a:cubicBezTo>
                <a:cubicBezTo>
                  <a:pt x="738633" y="765224"/>
                  <a:pt x="743695" y="746073"/>
                  <a:pt x="744000" y="725764"/>
                </a:cubicBezTo>
                <a:cubicBezTo>
                  <a:pt x="743268" y="657213"/>
                  <a:pt x="690818" y="601896"/>
                  <a:pt x="622083" y="601896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39"/>
          <p:cNvSpPr/>
          <p:nvPr/>
        </p:nvSpPr>
        <p:spPr>
          <a:xfrm>
            <a:off x="1784611" y="3476974"/>
            <a:ext cx="1544962" cy="874576"/>
          </a:xfrm>
          <a:custGeom>
            <a:rect b="b" l="l" r="r" t="t"/>
            <a:pathLst>
              <a:path extrusionOk="0" h="874576" w="1544962">
                <a:moveTo>
                  <a:pt x="1542096" y="756929"/>
                </a:moveTo>
                <a:cubicBezTo>
                  <a:pt x="1541059" y="749001"/>
                  <a:pt x="1539839" y="741194"/>
                  <a:pt x="1538497" y="733388"/>
                </a:cubicBezTo>
                <a:lnTo>
                  <a:pt x="1532886" y="733388"/>
                </a:lnTo>
                <a:cubicBezTo>
                  <a:pt x="1489707" y="477724"/>
                  <a:pt x="1289847" y="275363"/>
                  <a:pt x="1035464" y="228463"/>
                </a:cubicBezTo>
                <a:cubicBezTo>
                  <a:pt x="1033451" y="228097"/>
                  <a:pt x="1031439" y="227792"/>
                  <a:pt x="1029365" y="227426"/>
                </a:cubicBezTo>
                <a:cubicBezTo>
                  <a:pt x="1026437" y="226938"/>
                  <a:pt x="1023510" y="226512"/>
                  <a:pt x="1020644" y="226024"/>
                </a:cubicBezTo>
                <a:cubicBezTo>
                  <a:pt x="990515" y="221511"/>
                  <a:pt x="959716" y="219193"/>
                  <a:pt x="928368" y="219193"/>
                </a:cubicBezTo>
                <a:lnTo>
                  <a:pt x="273168" y="219193"/>
                </a:lnTo>
                <a:cubicBezTo>
                  <a:pt x="225841" y="219193"/>
                  <a:pt x="181380" y="207178"/>
                  <a:pt x="142591" y="186015"/>
                </a:cubicBezTo>
                <a:cubicBezTo>
                  <a:pt x="70930" y="148263"/>
                  <a:pt x="17138" y="80566"/>
                  <a:pt x="0" y="0"/>
                </a:cubicBezTo>
                <a:lnTo>
                  <a:pt x="0" y="61903"/>
                </a:lnTo>
                <a:cubicBezTo>
                  <a:pt x="0" y="212789"/>
                  <a:pt x="122282" y="335071"/>
                  <a:pt x="273168" y="335071"/>
                </a:cubicBezTo>
                <a:lnTo>
                  <a:pt x="928368" y="335071"/>
                </a:lnTo>
                <a:cubicBezTo>
                  <a:pt x="1243313" y="335071"/>
                  <a:pt x="1503307" y="570304"/>
                  <a:pt x="1542279" y="874576"/>
                </a:cubicBezTo>
                <a:cubicBezTo>
                  <a:pt x="1543986" y="855548"/>
                  <a:pt x="1544962" y="836275"/>
                  <a:pt x="1544962" y="816820"/>
                </a:cubicBezTo>
                <a:cubicBezTo>
                  <a:pt x="1544962" y="797364"/>
                  <a:pt x="1543925" y="776628"/>
                  <a:pt x="1542096" y="756868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39"/>
          <p:cNvSpPr/>
          <p:nvPr/>
        </p:nvSpPr>
        <p:spPr>
          <a:xfrm>
            <a:off x="7492530" y="2675523"/>
            <a:ext cx="1554232" cy="1661389"/>
          </a:xfrm>
          <a:custGeom>
            <a:rect b="b" l="l" r="r" t="t"/>
            <a:pathLst>
              <a:path extrusionOk="0" h="1661389" w="1554232">
                <a:moveTo>
                  <a:pt x="1547646" y="61"/>
                </a:moveTo>
                <a:cubicBezTo>
                  <a:pt x="1533558" y="534138"/>
                  <a:pt x="1100844" y="962705"/>
                  <a:pt x="569146" y="962705"/>
                </a:cubicBezTo>
                <a:lnTo>
                  <a:pt x="561461" y="965266"/>
                </a:lnTo>
                <a:cubicBezTo>
                  <a:pt x="432897" y="974048"/>
                  <a:pt x="305797" y="1024303"/>
                  <a:pt x="201689" y="1117189"/>
                </a:cubicBezTo>
                <a:cubicBezTo>
                  <a:pt x="196627" y="1121702"/>
                  <a:pt x="191748" y="1126276"/>
                  <a:pt x="186930" y="1130850"/>
                </a:cubicBezTo>
                <a:cubicBezTo>
                  <a:pt x="185649" y="1132070"/>
                  <a:pt x="184429" y="1133290"/>
                  <a:pt x="183149" y="1134448"/>
                </a:cubicBezTo>
                <a:cubicBezTo>
                  <a:pt x="179550" y="1137925"/>
                  <a:pt x="176074" y="1141462"/>
                  <a:pt x="172598" y="1145000"/>
                </a:cubicBezTo>
                <a:cubicBezTo>
                  <a:pt x="167109" y="1150610"/>
                  <a:pt x="161681" y="1156221"/>
                  <a:pt x="156497" y="1161954"/>
                </a:cubicBezTo>
                <a:cubicBezTo>
                  <a:pt x="155765" y="1162747"/>
                  <a:pt x="155033" y="1163540"/>
                  <a:pt x="154362" y="1164394"/>
                </a:cubicBezTo>
                <a:cubicBezTo>
                  <a:pt x="148690" y="1170676"/>
                  <a:pt x="143140" y="1177019"/>
                  <a:pt x="137834" y="1183483"/>
                </a:cubicBezTo>
                <a:cubicBezTo>
                  <a:pt x="137529" y="1183849"/>
                  <a:pt x="137224" y="1184215"/>
                  <a:pt x="136919" y="1184642"/>
                </a:cubicBezTo>
                <a:cubicBezTo>
                  <a:pt x="131552" y="1191168"/>
                  <a:pt x="126307" y="1197815"/>
                  <a:pt x="121245" y="1204524"/>
                </a:cubicBezTo>
                <a:cubicBezTo>
                  <a:pt x="120940" y="1204951"/>
                  <a:pt x="120575" y="1205378"/>
                  <a:pt x="120270" y="1205805"/>
                </a:cubicBezTo>
                <a:cubicBezTo>
                  <a:pt x="115269" y="1212453"/>
                  <a:pt x="110450" y="1219161"/>
                  <a:pt x="105815" y="1225992"/>
                </a:cubicBezTo>
                <a:cubicBezTo>
                  <a:pt x="105205" y="1226907"/>
                  <a:pt x="104596" y="1227761"/>
                  <a:pt x="103985" y="1228676"/>
                </a:cubicBezTo>
                <a:cubicBezTo>
                  <a:pt x="99472" y="1235263"/>
                  <a:pt x="95142" y="1241910"/>
                  <a:pt x="90995" y="1248680"/>
                </a:cubicBezTo>
                <a:cubicBezTo>
                  <a:pt x="90324" y="1249778"/>
                  <a:pt x="89592" y="1250876"/>
                  <a:pt x="88921" y="1251973"/>
                </a:cubicBezTo>
                <a:cubicBezTo>
                  <a:pt x="84835" y="1258621"/>
                  <a:pt x="80871" y="1265391"/>
                  <a:pt x="77029" y="1272161"/>
                </a:cubicBezTo>
                <a:cubicBezTo>
                  <a:pt x="76419" y="1273319"/>
                  <a:pt x="75748" y="1274417"/>
                  <a:pt x="75138" y="1275576"/>
                </a:cubicBezTo>
                <a:cubicBezTo>
                  <a:pt x="71357" y="1282468"/>
                  <a:pt x="67636" y="1289359"/>
                  <a:pt x="64160" y="1296373"/>
                </a:cubicBezTo>
                <a:cubicBezTo>
                  <a:pt x="63672" y="1297349"/>
                  <a:pt x="63184" y="1298386"/>
                  <a:pt x="62696" y="1299362"/>
                </a:cubicBezTo>
                <a:cubicBezTo>
                  <a:pt x="59098" y="1306558"/>
                  <a:pt x="55683" y="1313816"/>
                  <a:pt x="52389" y="1321134"/>
                </a:cubicBezTo>
                <a:cubicBezTo>
                  <a:pt x="52023" y="1321988"/>
                  <a:pt x="51658" y="1322781"/>
                  <a:pt x="51292" y="1323635"/>
                </a:cubicBezTo>
                <a:cubicBezTo>
                  <a:pt x="49096" y="1328636"/>
                  <a:pt x="46961" y="1333637"/>
                  <a:pt x="44887" y="1338699"/>
                </a:cubicBezTo>
                <a:cubicBezTo>
                  <a:pt x="44278" y="1340224"/>
                  <a:pt x="43668" y="1341688"/>
                  <a:pt x="43058" y="1343212"/>
                </a:cubicBezTo>
                <a:cubicBezTo>
                  <a:pt x="40740" y="1349006"/>
                  <a:pt x="38484" y="1354861"/>
                  <a:pt x="36349" y="1360716"/>
                </a:cubicBezTo>
                <a:cubicBezTo>
                  <a:pt x="36166" y="1361143"/>
                  <a:pt x="36044" y="1361570"/>
                  <a:pt x="35861" y="1361997"/>
                </a:cubicBezTo>
                <a:cubicBezTo>
                  <a:pt x="33849" y="1367486"/>
                  <a:pt x="32019" y="1373036"/>
                  <a:pt x="30189" y="1378525"/>
                </a:cubicBezTo>
                <a:cubicBezTo>
                  <a:pt x="29701" y="1380110"/>
                  <a:pt x="29153" y="1381635"/>
                  <a:pt x="28665" y="1383221"/>
                </a:cubicBezTo>
                <a:cubicBezTo>
                  <a:pt x="26835" y="1388954"/>
                  <a:pt x="25066" y="1394687"/>
                  <a:pt x="23420" y="1400420"/>
                </a:cubicBezTo>
                <a:cubicBezTo>
                  <a:pt x="23359" y="1400664"/>
                  <a:pt x="23298" y="1400908"/>
                  <a:pt x="23176" y="1401152"/>
                </a:cubicBezTo>
                <a:cubicBezTo>
                  <a:pt x="21468" y="1407128"/>
                  <a:pt x="19882" y="1413166"/>
                  <a:pt x="18358" y="1419204"/>
                </a:cubicBezTo>
                <a:cubicBezTo>
                  <a:pt x="17931" y="1420790"/>
                  <a:pt x="17565" y="1422375"/>
                  <a:pt x="17199" y="1423900"/>
                </a:cubicBezTo>
                <a:cubicBezTo>
                  <a:pt x="15918" y="1429267"/>
                  <a:pt x="14637" y="1434634"/>
                  <a:pt x="13479" y="1440001"/>
                </a:cubicBezTo>
                <a:cubicBezTo>
                  <a:pt x="13295" y="1440794"/>
                  <a:pt x="13113" y="1441587"/>
                  <a:pt x="12930" y="1442319"/>
                </a:cubicBezTo>
                <a:cubicBezTo>
                  <a:pt x="11649" y="1448357"/>
                  <a:pt x="10490" y="1454394"/>
                  <a:pt x="9392" y="1460493"/>
                </a:cubicBezTo>
                <a:cubicBezTo>
                  <a:pt x="9087" y="1462018"/>
                  <a:pt x="8843" y="1463604"/>
                  <a:pt x="8600" y="1465128"/>
                </a:cubicBezTo>
                <a:cubicBezTo>
                  <a:pt x="7746" y="1470313"/>
                  <a:pt x="6892" y="1475436"/>
                  <a:pt x="6160" y="1480620"/>
                </a:cubicBezTo>
                <a:cubicBezTo>
                  <a:pt x="5977" y="1481717"/>
                  <a:pt x="5794" y="1482815"/>
                  <a:pt x="5672" y="1483974"/>
                </a:cubicBezTo>
                <a:cubicBezTo>
                  <a:pt x="4818" y="1490073"/>
                  <a:pt x="4087" y="1496172"/>
                  <a:pt x="3415" y="1502270"/>
                </a:cubicBezTo>
                <a:cubicBezTo>
                  <a:pt x="3233" y="1503734"/>
                  <a:pt x="3110" y="1505198"/>
                  <a:pt x="2988" y="1506662"/>
                </a:cubicBezTo>
                <a:cubicBezTo>
                  <a:pt x="2501" y="1511785"/>
                  <a:pt x="2013" y="1516908"/>
                  <a:pt x="1647" y="1521970"/>
                </a:cubicBezTo>
                <a:cubicBezTo>
                  <a:pt x="1525" y="1523312"/>
                  <a:pt x="1464" y="1524592"/>
                  <a:pt x="1342" y="1525934"/>
                </a:cubicBezTo>
                <a:cubicBezTo>
                  <a:pt x="915" y="1532033"/>
                  <a:pt x="610" y="1538132"/>
                  <a:pt x="366" y="1544292"/>
                </a:cubicBezTo>
                <a:cubicBezTo>
                  <a:pt x="366" y="1545633"/>
                  <a:pt x="305" y="1546975"/>
                  <a:pt x="244" y="1548317"/>
                </a:cubicBezTo>
                <a:cubicBezTo>
                  <a:pt x="122" y="1553440"/>
                  <a:pt x="0" y="1558563"/>
                  <a:pt x="0" y="1563686"/>
                </a:cubicBezTo>
                <a:cubicBezTo>
                  <a:pt x="0" y="1565150"/>
                  <a:pt x="0" y="1566613"/>
                  <a:pt x="0" y="1568138"/>
                </a:cubicBezTo>
                <a:cubicBezTo>
                  <a:pt x="0" y="1574237"/>
                  <a:pt x="122" y="1580397"/>
                  <a:pt x="366" y="1586496"/>
                </a:cubicBezTo>
                <a:cubicBezTo>
                  <a:pt x="366" y="1587654"/>
                  <a:pt x="488" y="1588752"/>
                  <a:pt x="488" y="1589850"/>
                </a:cubicBezTo>
                <a:cubicBezTo>
                  <a:pt x="671" y="1595095"/>
                  <a:pt x="976" y="1600279"/>
                  <a:pt x="1342" y="1605524"/>
                </a:cubicBezTo>
                <a:cubicBezTo>
                  <a:pt x="1464" y="1607110"/>
                  <a:pt x="1525" y="1608635"/>
                  <a:pt x="1647" y="1610220"/>
                </a:cubicBezTo>
                <a:cubicBezTo>
                  <a:pt x="2074" y="1616380"/>
                  <a:pt x="2622" y="1622479"/>
                  <a:pt x="3294" y="1628578"/>
                </a:cubicBezTo>
                <a:cubicBezTo>
                  <a:pt x="3354" y="1629371"/>
                  <a:pt x="3476" y="1630164"/>
                  <a:pt x="3537" y="1630956"/>
                </a:cubicBezTo>
                <a:cubicBezTo>
                  <a:pt x="4147" y="1636384"/>
                  <a:pt x="4818" y="1641873"/>
                  <a:pt x="5550" y="1647301"/>
                </a:cubicBezTo>
                <a:cubicBezTo>
                  <a:pt x="5794" y="1648887"/>
                  <a:pt x="5977" y="1650534"/>
                  <a:pt x="6221" y="1652119"/>
                </a:cubicBezTo>
                <a:cubicBezTo>
                  <a:pt x="6648" y="1655230"/>
                  <a:pt x="7197" y="1658279"/>
                  <a:pt x="7685" y="1661390"/>
                </a:cubicBezTo>
                <a:cubicBezTo>
                  <a:pt x="18907" y="1511846"/>
                  <a:pt x="86360" y="1365717"/>
                  <a:pt x="207849" y="1257401"/>
                </a:cubicBezTo>
                <a:cubicBezTo>
                  <a:pt x="313176" y="1163479"/>
                  <a:pt x="442106" y="1113102"/>
                  <a:pt x="572195" y="1105235"/>
                </a:cubicBezTo>
                <a:lnTo>
                  <a:pt x="575366" y="1102917"/>
                </a:lnTo>
                <a:cubicBezTo>
                  <a:pt x="1115969" y="1102917"/>
                  <a:pt x="1554232" y="659896"/>
                  <a:pt x="1554232" y="113378"/>
                </a:cubicBezTo>
                <a:cubicBezTo>
                  <a:pt x="1554232" y="75016"/>
                  <a:pt x="1551976" y="37203"/>
                  <a:pt x="1547768" y="0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39"/>
          <p:cNvSpPr/>
          <p:nvPr/>
        </p:nvSpPr>
        <p:spPr>
          <a:xfrm>
            <a:off x="7544981" y="4485542"/>
            <a:ext cx="1890" cy="4025"/>
          </a:xfrm>
          <a:custGeom>
            <a:rect b="b" l="l" r="r" t="t"/>
            <a:pathLst>
              <a:path extrusionOk="0" h="4025" w="1890">
                <a:moveTo>
                  <a:pt x="0" y="0"/>
                </a:moveTo>
                <a:cubicBezTo>
                  <a:pt x="610" y="1342"/>
                  <a:pt x="1219" y="2684"/>
                  <a:pt x="1891" y="4025"/>
                </a:cubicBezTo>
                <a:cubicBezTo>
                  <a:pt x="1281" y="2684"/>
                  <a:pt x="610" y="1342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39"/>
          <p:cNvSpPr/>
          <p:nvPr/>
        </p:nvSpPr>
        <p:spPr>
          <a:xfrm>
            <a:off x="7521622" y="4425712"/>
            <a:ext cx="853" cy="2622"/>
          </a:xfrm>
          <a:custGeom>
            <a:rect b="b" l="l" r="r" t="t"/>
            <a:pathLst>
              <a:path extrusionOk="0" h="2622" w="853">
                <a:moveTo>
                  <a:pt x="0" y="0"/>
                </a:moveTo>
                <a:cubicBezTo>
                  <a:pt x="305" y="854"/>
                  <a:pt x="549" y="1769"/>
                  <a:pt x="854" y="2622"/>
                </a:cubicBezTo>
                <a:cubicBezTo>
                  <a:pt x="549" y="1769"/>
                  <a:pt x="305" y="854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39"/>
          <p:cNvSpPr/>
          <p:nvPr/>
        </p:nvSpPr>
        <p:spPr>
          <a:xfrm>
            <a:off x="7515401" y="4405464"/>
            <a:ext cx="1341" cy="4635"/>
          </a:xfrm>
          <a:custGeom>
            <a:rect b="b" l="l" r="r" t="t"/>
            <a:pathLst>
              <a:path extrusionOk="0" h="4635" w="1341">
                <a:moveTo>
                  <a:pt x="0" y="0"/>
                </a:moveTo>
                <a:cubicBezTo>
                  <a:pt x="427" y="1525"/>
                  <a:pt x="915" y="3110"/>
                  <a:pt x="1342" y="4635"/>
                </a:cubicBezTo>
                <a:cubicBezTo>
                  <a:pt x="854" y="3110"/>
                  <a:pt x="427" y="1525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39"/>
          <p:cNvSpPr/>
          <p:nvPr/>
        </p:nvSpPr>
        <p:spPr>
          <a:xfrm>
            <a:off x="7528697" y="4445899"/>
            <a:ext cx="1646" cy="4391"/>
          </a:xfrm>
          <a:custGeom>
            <a:rect b="b" l="l" r="r" t="t"/>
            <a:pathLst>
              <a:path extrusionOk="0" h="4391" w="1646">
                <a:moveTo>
                  <a:pt x="0" y="0"/>
                </a:moveTo>
                <a:cubicBezTo>
                  <a:pt x="549" y="1464"/>
                  <a:pt x="1098" y="2928"/>
                  <a:pt x="1647" y="4391"/>
                </a:cubicBezTo>
                <a:cubicBezTo>
                  <a:pt x="1098" y="2928"/>
                  <a:pt x="549" y="1464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39"/>
          <p:cNvSpPr/>
          <p:nvPr/>
        </p:nvSpPr>
        <p:spPr>
          <a:xfrm>
            <a:off x="7536137" y="4464989"/>
            <a:ext cx="1402" cy="3415"/>
          </a:xfrm>
          <a:custGeom>
            <a:rect b="b" l="l" r="r" t="t"/>
            <a:pathLst>
              <a:path extrusionOk="0" h="3415" w="1402">
                <a:moveTo>
                  <a:pt x="0" y="0"/>
                </a:moveTo>
                <a:cubicBezTo>
                  <a:pt x="488" y="1159"/>
                  <a:pt x="915" y="2257"/>
                  <a:pt x="1403" y="3415"/>
                </a:cubicBezTo>
                <a:cubicBezTo>
                  <a:pt x="915" y="2257"/>
                  <a:pt x="488" y="1159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39"/>
          <p:cNvSpPr/>
          <p:nvPr/>
        </p:nvSpPr>
        <p:spPr>
          <a:xfrm rot="-5385600">
            <a:off x="5513690" y="4704494"/>
            <a:ext cx="403256" cy="3049"/>
          </a:xfrm>
          <a:custGeom>
            <a:rect b="b" l="l" r="r" t="t"/>
            <a:pathLst>
              <a:path extrusionOk="0" h="3049" w="403256">
                <a:moveTo>
                  <a:pt x="0" y="0"/>
                </a:moveTo>
                <a:lnTo>
                  <a:pt x="403256" y="0"/>
                </a:lnTo>
                <a:lnTo>
                  <a:pt x="403256" y="3049"/>
                </a:lnTo>
                <a:lnTo>
                  <a:pt x="0" y="3049"/>
                </a:ln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39"/>
          <p:cNvSpPr/>
          <p:nvPr/>
        </p:nvSpPr>
        <p:spPr>
          <a:xfrm>
            <a:off x="4310488" y="1659149"/>
            <a:ext cx="2366747" cy="1384440"/>
          </a:xfrm>
          <a:custGeom>
            <a:rect b="b" l="l" r="r" t="t"/>
            <a:pathLst>
              <a:path extrusionOk="0" h="1384440" w="2366747">
                <a:moveTo>
                  <a:pt x="195555" y="356783"/>
                </a:moveTo>
                <a:cubicBezTo>
                  <a:pt x="-17905" y="350684"/>
                  <a:pt x="392" y="606836"/>
                  <a:pt x="392" y="606836"/>
                </a:cubicBezTo>
                <a:lnTo>
                  <a:pt x="392" y="1291555"/>
                </a:lnTo>
                <a:lnTo>
                  <a:pt x="3441" y="1286859"/>
                </a:lnTo>
                <a:lnTo>
                  <a:pt x="3441" y="1158783"/>
                </a:lnTo>
                <a:cubicBezTo>
                  <a:pt x="3441" y="1158783"/>
                  <a:pt x="-14855" y="1018509"/>
                  <a:pt x="143715" y="1018509"/>
                </a:cubicBezTo>
                <a:lnTo>
                  <a:pt x="1363486" y="1018509"/>
                </a:lnTo>
                <a:cubicBezTo>
                  <a:pt x="1363486" y="1018509"/>
                  <a:pt x="1479364" y="1006311"/>
                  <a:pt x="1479364" y="1085597"/>
                </a:cubicBezTo>
                <a:lnTo>
                  <a:pt x="1479364" y="1286859"/>
                </a:lnTo>
                <a:cubicBezTo>
                  <a:pt x="1479364" y="1286859"/>
                  <a:pt x="1473266" y="1384441"/>
                  <a:pt x="1576946" y="1384441"/>
                </a:cubicBezTo>
                <a:lnTo>
                  <a:pt x="1994718" y="1384441"/>
                </a:lnTo>
                <a:lnTo>
                  <a:pt x="1994718" y="1149635"/>
                </a:lnTo>
                <a:cubicBezTo>
                  <a:pt x="1994718" y="1149635"/>
                  <a:pt x="1970322" y="954471"/>
                  <a:pt x="2086201" y="954471"/>
                </a:cubicBezTo>
                <a:lnTo>
                  <a:pt x="2366748" y="954471"/>
                </a:lnTo>
                <a:cubicBezTo>
                  <a:pt x="2366748" y="954471"/>
                  <a:pt x="2317957" y="905680"/>
                  <a:pt x="2317957" y="808099"/>
                </a:cubicBezTo>
                <a:lnTo>
                  <a:pt x="2317957" y="673924"/>
                </a:lnTo>
                <a:cubicBezTo>
                  <a:pt x="2317957" y="673924"/>
                  <a:pt x="2330155" y="509255"/>
                  <a:pt x="2147189" y="503156"/>
                </a:cubicBezTo>
                <a:lnTo>
                  <a:pt x="1671478" y="503156"/>
                </a:lnTo>
                <a:cubicBezTo>
                  <a:pt x="1671478" y="503156"/>
                  <a:pt x="1592193" y="503156"/>
                  <a:pt x="1592193" y="417772"/>
                </a:cubicBezTo>
                <a:lnTo>
                  <a:pt x="1592193" y="0"/>
                </a:lnTo>
                <a:lnTo>
                  <a:pt x="415114" y="0"/>
                </a:lnTo>
                <a:lnTo>
                  <a:pt x="415114" y="149422"/>
                </a:lnTo>
                <a:cubicBezTo>
                  <a:pt x="415114" y="289696"/>
                  <a:pt x="409015" y="362882"/>
                  <a:pt x="195555" y="356783"/>
                </a:cubicBezTo>
                <a:close/>
              </a:path>
            </a:pathLst>
          </a:custGeom>
          <a:solidFill>
            <a:srgbClr val="99E3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39"/>
          <p:cNvSpPr/>
          <p:nvPr/>
        </p:nvSpPr>
        <p:spPr>
          <a:xfrm>
            <a:off x="2838006" y="2276658"/>
            <a:ext cx="366" cy="18906"/>
          </a:xfrm>
          <a:custGeom>
            <a:rect b="b" l="l" r="r" t="t"/>
            <a:pathLst>
              <a:path extrusionOk="0" h="18906" w="366">
                <a:moveTo>
                  <a:pt x="0" y="0"/>
                </a:moveTo>
                <a:cubicBezTo>
                  <a:pt x="0" y="488"/>
                  <a:pt x="0" y="1037"/>
                  <a:pt x="0" y="1525"/>
                </a:cubicBezTo>
                <a:cubicBezTo>
                  <a:pt x="0" y="7258"/>
                  <a:pt x="61" y="12930"/>
                  <a:pt x="244" y="18662"/>
                </a:cubicBezTo>
                <a:cubicBezTo>
                  <a:pt x="244" y="18723"/>
                  <a:pt x="305" y="18845"/>
                  <a:pt x="366" y="18906"/>
                </a:cubicBezTo>
                <a:cubicBezTo>
                  <a:pt x="183" y="12625"/>
                  <a:pt x="0" y="6343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39"/>
          <p:cNvSpPr/>
          <p:nvPr/>
        </p:nvSpPr>
        <p:spPr>
          <a:xfrm>
            <a:off x="7505155" y="4364419"/>
            <a:ext cx="1036" cy="4757"/>
          </a:xfrm>
          <a:custGeom>
            <a:rect b="b" l="l" r="r" t="t"/>
            <a:pathLst>
              <a:path extrusionOk="0" h="4757" w="1036">
                <a:moveTo>
                  <a:pt x="0" y="0"/>
                </a:moveTo>
                <a:cubicBezTo>
                  <a:pt x="366" y="1586"/>
                  <a:pt x="671" y="3171"/>
                  <a:pt x="1037" y="4757"/>
                </a:cubicBezTo>
                <a:cubicBezTo>
                  <a:pt x="671" y="3171"/>
                  <a:pt x="366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39"/>
          <p:cNvSpPr/>
          <p:nvPr/>
        </p:nvSpPr>
        <p:spPr>
          <a:xfrm>
            <a:off x="7510156" y="4386070"/>
            <a:ext cx="365" cy="1402"/>
          </a:xfrm>
          <a:custGeom>
            <a:rect b="b" l="l" r="r" t="t"/>
            <a:pathLst>
              <a:path extrusionOk="0" h="1402" w="365">
                <a:moveTo>
                  <a:pt x="0" y="0"/>
                </a:moveTo>
                <a:cubicBezTo>
                  <a:pt x="122" y="488"/>
                  <a:pt x="244" y="976"/>
                  <a:pt x="366" y="1403"/>
                </a:cubicBezTo>
                <a:cubicBezTo>
                  <a:pt x="244" y="915"/>
                  <a:pt x="122" y="427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39"/>
          <p:cNvSpPr/>
          <p:nvPr/>
        </p:nvSpPr>
        <p:spPr>
          <a:xfrm>
            <a:off x="7501557" y="4346061"/>
            <a:ext cx="121" cy="731"/>
          </a:xfrm>
          <a:custGeom>
            <a:rect b="b" l="l" r="r" t="t"/>
            <a:pathLst>
              <a:path extrusionOk="0" h="731" w="121">
                <a:moveTo>
                  <a:pt x="0" y="0"/>
                </a:moveTo>
                <a:cubicBezTo>
                  <a:pt x="0" y="0"/>
                  <a:pt x="122" y="488"/>
                  <a:pt x="122" y="732"/>
                </a:cubicBezTo>
                <a:cubicBezTo>
                  <a:pt x="122" y="488"/>
                  <a:pt x="0" y="244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39"/>
          <p:cNvSpPr/>
          <p:nvPr/>
        </p:nvSpPr>
        <p:spPr>
          <a:xfrm>
            <a:off x="5713616" y="4907522"/>
            <a:ext cx="3049" cy="642697"/>
          </a:xfrm>
          <a:custGeom>
            <a:rect b="b" l="l" r="r" t="t"/>
            <a:pathLst>
              <a:path extrusionOk="0" h="642697" w="3049">
                <a:moveTo>
                  <a:pt x="0" y="642698"/>
                </a:moveTo>
                <a:lnTo>
                  <a:pt x="2927" y="642698"/>
                </a:lnTo>
                <a:cubicBezTo>
                  <a:pt x="2927" y="642698"/>
                  <a:pt x="3049" y="636599"/>
                  <a:pt x="3049" y="636599"/>
                </a:cubicBezTo>
                <a:lnTo>
                  <a:pt x="3049" y="0"/>
                </a:lnTo>
                <a:lnTo>
                  <a:pt x="0" y="0"/>
                </a:lnTo>
                <a:cubicBezTo>
                  <a:pt x="0" y="0"/>
                  <a:pt x="0" y="642698"/>
                  <a:pt x="0" y="642698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39"/>
          <p:cNvSpPr/>
          <p:nvPr/>
        </p:nvSpPr>
        <p:spPr>
          <a:xfrm>
            <a:off x="2838250" y="2295321"/>
            <a:ext cx="743816" cy="725276"/>
          </a:xfrm>
          <a:custGeom>
            <a:rect b="b" l="l" r="r" t="t"/>
            <a:pathLst>
              <a:path extrusionOk="0" h="725276" w="743816">
                <a:moveTo>
                  <a:pt x="618790" y="601896"/>
                </a:moveTo>
                <a:lnTo>
                  <a:pt x="621839" y="601408"/>
                </a:lnTo>
                <a:cubicBezTo>
                  <a:pt x="690574" y="601408"/>
                  <a:pt x="743024" y="656725"/>
                  <a:pt x="743756" y="725276"/>
                </a:cubicBezTo>
                <a:cubicBezTo>
                  <a:pt x="743756" y="724727"/>
                  <a:pt x="743816" y="724178"/>
                  <a:pt x="743816" y="723629"/>
                </a:cubicBezTo>
                <a:cubicBezTo>
                  <a:pt x="743816" y="654468"/>
                  <a:pt x="691000" y="598359"/>
                  <a:pt x="621839" y="598359"/>
                </a:cubicBezTo>
                <a:lnTo>
                  <a:pt x="618790" y="598847"/>
                </a:lnTo>
                <a:cubicBezTo>
                  <a:pt x="283719" y="598847"/>
                  <a:pt x="10917" y="332632"/>
                  <a:pt x="122" y="244"/>
                </a:cubicBezTo>
                <a:cubicBezTo>
                  <a:pt x="122" y="183"/>
                  <a:pt x="61" y="61"/>
                  <a:pt x="0" y="0"/>
                </a:cubicBezTo>
                <a:cubicBezTo>
                  <a:pt x="9087" y="333973"/>
                  <a:pt x="282621" y="601896"/>
                  <a:pt x="618790" y="601896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39"/>
          <p:cNvSpPr/>
          <p:nvPr/>
        </p:nvSpPr>
        <p:spPr>
          <a:xfrm>
            <a:off x="1927142" y="3662989"/>
            <a:ext cx="878052" cy="40008"/>
          </a:xfrm>
          <a:custGeom>
            <a:rect b="b" l="l" r="r" t="t"/>
            <a:pathLst>
              <a:path extrusionOk="0" h="40008" w="878052">
                <a:moveTo>
                  <a:pt x="761686" y="32141"/>
                </a:moveTo>
                <a:lnTo>
                  <a:pt x="129540" y="32141"/>
                </a:lnTo>
                <a:cubicBezTo>
                  <a:pt x="83066" y="32141"/>
                  <a:pt x="38911" y="20492"/>
                  <a:pt x="0" y="0"/>
                </a:cubicBezTo>
                <a:cubicBezTo>
                  <a:pt x="38789" y="21163"/>
                  <a:pt x="83310" y="33178"/>
                  <a:pt x="130577" y="33178"/>
                </a:cubicBezTo>
                <a:lnTo>
                  <a:pt x="785777" y="33178"/>
                </a:lnTo>
                <a:cubicBezTo>
                  <a:pt x="817125" y="33178"/>
                  <a:pt x="847985" y="35556"/>
                  <a:pt x="878052" y="40008"/>
                </a:cubicBezTo>
                <a:cubicBezTo>
                  <a:pt x="846094" y="34885"/>
                  <a:pt x="813343" y="32141"/>
                  <a:pt x="779922" y="32141"/>
                </a:cubicBezTo>
                <a:lnTo>
                  <a:pt x="761625" y="32141"/>
                </a:ln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39"/>
          <p:cNvSpPr/>
          <p:nvPr/>
        </p:nvSpPr>
        <p:spPr>
          <a:xfrm>
            <a:off x="2813976" y="3704401"/>
            <a:ext cx="6098" cy="1036"/>
          </a:xfrm>
          <a:custGeom>
            <a:rect b="b" l="l" r="r" t="t"/>
            <a:pathLst>
              <a:path extrusionOk="0" h="1036" w="6098">
                <a:moveTo>
                  <a:pt x="6099" y="1037"/>
                </a:moveTo>
                <a:cubicBezTo>
                  <a:pt x="4086" y="671"/>
                  <a:pt x="2074" y="366"/>
                  <a:pt x="0" y="0"/>
                </a:cubicBezTo>
                <a:cubicBezTo>
                  <a:pt x="2013" y="305"/>
                  <a:pt x="4086" y="671"/>
                  <a:pt x="6099" y="1037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39"/>
          <p:cNvSpPr/>
          <p:nvPr/>
        </p:nvSpPr>
        <p:spPr>
          <a:xfrm>
            <a:off x="7554983" y="3971896"/>
            <a:ext cx="1464" cy="2988"/>
          </a:xfrm>
          <a:custGeom>
            <a:rect b="b" l="l" r="r" t="t"/>
            <a:pathLst>
              <a:path extrusionOk="0" h="2988" w="1464">
                <a:moveTo>
                  <a:pt x="1464" y="0"/>
                </a:moveTo>
                <a:cubicBezTo>
                  <a:pt x="976" y="976"/>
                  <a:pt x="488" y="2013"/>
                  <a:pt x="0" y="2989"/>
                </a:cubicBezTo>
                <a:cubicBezTo>
                  <a:pt x="488" y="2013"/>
                  <a:pt x="976" y="976"/>
                  <a:pt x="1464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39"/>
          <p:cNvSpPr/>
          <p:nvPr/>
        </p:nvSpPr>
        <p:spPr>
          <a:xfrm>
            <a:off x="7493628" y="4197676"/>
            <a:ext cx="305" cy="3964"/>
          </a:xfrm>
          <a:custGeom>
            <a:rect b="b" l="l" r="r" t="t"/>
            <a:pathLst>
              <a:path extrusionOk="0" h="3964" w="305">
                <a:moveTo>
                  <a:pt x="305" y="0"/>
                </a:moveTo>
                <a:cubicBezTo>
                  <a:pt x="183" y="1342"/>
                  <a:pt x="122" y="2622"/>
                  <a:pt x="0" y="3964"/>
                </a:cubicBezTo>
                <a:cubicBezTo>
                  <a:pt x="61" y="2622"/>
                  <a:pt x="183" y="1342"/>
                  <a:pt x="305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39"/>
          <p:cNvSpPr/>
          <p:nvPr/>
        </p:nvSpPr>
        <p:spPr>
          <a:xfrm>
            <a:off x="7629328" y="3859067"/>
            <a:ext cx="914" cy="1158"/>
          </a:xfrm>
          <a:custGeom>
            <a:rect b="b" l="l" r="r" t="t"/>
            <a:pathLst>
              <a:path extrusionOk="0" h="1158" w="914">
                <a:moveTo>
                  <a:pt x="915" y="0"/>
                </a:moveTo>
                <a:cubicBezTo>
                  <a:pt x="610" y="366"/>
                  <a:pt x="305" y="732"/>
                  <a:pt x="0" y="1159"/>
                </a:cubicBezTo>
                <a:cubicBezTo>
                  <a:pt x="305" y="793"/>
                  <a:pt x="610" y="427"/>
                  <a:pt x="915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39"/>
          <p:cNvSpPr/>
          <p:nvPr/>
        </p:nvSpPr>
        <p:spPr>
          <a:xfrm>
            <a:off x="7646771" y="3837539"/>
            <a:ext cx="2134" cy="2439"/>
          </a:xfrm>
          <a:custGeom>
            <a:rect b="b" l="l" r="r" t="t"/>
            <a:pathLst>
              <a:path extrusionOk="0" h="2439" w="2134">
                <a:moveTo>
                  <a:pt x="2134" y="0"/>
                </a:moveTo>
                <a:cubicBezTo>
                  <a:pt x="1403" y="793"/>
                  <a:pt x="671" y="1586"/>
                  <a:pt x="0" y="2440"/>
                </a:cubicBezTo>
                <a:cubicBezTo>
                  <a:pt x="732" y="1647"/>
                  <a:pt x="1464" y="854"/>
                  <a:pt x="2134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39"/>
          <p:cNvSpPr/>
          <p:nvPr/>
        </p:nvSpPr>
        <p:spPr>
          <a:xfrm>
            <a:off x="7509424" y="4094849"/>
            <a:ext cx="1158" cy="4696"/>
          </a:xfrm>
          <a:custGeom>
            <a:rect b="b" l="l" r="r" t="t"/>
            <a:pathLst>
              <a:path extrusionOk="0" h="4696" w="1158">
                <a:moveTo>
                  <a:pt x="1159" y="0"/>
                </a:moveTo>
                <a:cubicBezTo>
                  <a:pt x="732" y="1586"/>
                  <a:pt x="366" y="3172"/>
                  <a:pt x="0" y="4696"/>
                </a:cubicBezTo>
                <a:cubicBezTo>
                  <a:pt x="366" y="3110"/>
                  <a:pt x="793" y="1525"/>
                  <a:pt x="1159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39"/>
          <p:cNvSpPr/>
          <p:nvPr/>
        </p:nvSpPr>
        <p:spPr>
          <a:xfrm>
            <a:off x="7675618" y="3806373"/>
            <a:ext cx="3781" cy="3598"/>
          </a:xfrm>
          <a:custGeom>
            <a:rect b="b" l="l" r="r" t="t"/>
            <a:pathLst>
              <a:path extrusionOk="0" h="3598" w="3781">
                <a:moveTo>
                  <a:pt x="3781" y="0"/>
                </a:moveTo>
                <a:cubicBezTo>
                  <a:pt x="2500" y="1220"/>
                  <a:pt x="1281" y="2440"/>
                  <a:pt x="0" y="3598"/>
                </a:cubicBezTo>
                <a:cubicBezTo>
                  <a:pt x="1281" y="2378"/>
                  <a:pt x="2500" y="1159"/>
                  <a:pt x="3781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39"/>
          <p:cNvSpPr/>
          <p:nvPr/>
        </p:nvSpPr>
        <p:spPr>
          <a:xfrm>
            <a:off x="7505155" y="4115646"/>
            <a:ext cx="549" cy="2317"/>
          </a:xfrm>
          <a:custGeom>
            <a:rect b="b" l="l" r="r" t="t"/>
            <a:pathLst>
              <a:path extrusionOk="0" h="2317" w="549">
                <a:moveTo>
                  <a:pt x="549" y="0"/>
                </a:moveTo>
                <a:cubicBezTo>
                  <a:pt x="366" y="793"/>
                  <a:pt x="183" y="1586"/>
                  <a:pt x="0" y="2318"/>
                </a:cubicBezTo>
                <a:cubicBezTo>
                  <a:pt x="183" y="1525"/>
                  <a:pt x="366" y="732"/>
                  <a:pt x="549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39"/>
          <p:cNvSpPr/>
          <p:nvPr/>
        </p:nvSpPr>
        <p:spPr>
          <a:xfrm>
            <a:off x="7515401" y="4076065"/>
            <a:ext cx="244" cy="731"/>
          </a:xfrm>
          <a:custGeom>
            <a:rect b="b" l="l" r="r" t="t"/>
            <a:pathLst>
              <a:path extrusionOk="0" h="731" w="244">
                <a:moveTo>
                  <a:pt x="244" y="0"/>
                </a:moveTo>
                <a:cubicBezTo>
                  <a:pt x="244" y="0"/>
                  <a:pt x="122" y="488"/>
                  <a:pt x="0" y="732"/>
                </a:cubicBezTo>
                <a:cubicBezTo>
                  <a:pt x="61" y="488"/>
                  <a:pt x="122" y="244"/>
                  <a:pt x="244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39"/>
          <p:cNvSpPr/>
          <p:nvPr/>
        </p:nvSpPr>
        <p:spPr>
          <a:xfrm>
            <a:off x="7528087" y="4036239"/>
            <a:ext cx="488" cy="1280"/>
          </a:xfrm>
          <a:custGeom>
            <a:rect b="b" l="l" r="r" t="t"/>
            <a:pathLst>
              <a:path extrusionOk="0" h="1280" w="488">
                <a:moveTo>
                  <a:pt x="488" y="0"/>
                </a:moveTo>
                <a:cubicBezTo>
                  <a:pt x="305" y="427"/>
                  <a:pt x="183" y="854"/>
                  <a:pt x="0" y="1281"/>
                </a:cubicBezTo>
                <a:cubicBezTo>
                  <a:pt x="183" y="854"/>
                  <a:pt x="305" y="427"/>
                  <a:pt x="488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39"/>
          <p:cNvSpPr/>
          <p:nvPr/>
        </p:nvSpPr>
        <p:spPr>
          <a:xfrm>
            <a:off x="7492591" y="4219998"/>
            <a:ext cx="122" cy="4025"/>
          </a:xfrm>
          <a:custGeom>
            <a:rect b="b" l="l" r="r" t="t"/>
            <a:pathLst>
              <a:path extrusionOk="0" h="4025" w="122">
                <a:moveTo>
                  <a:pt x="122" y="0"/>
                </a:moveTo>
                <a:cubicBezTo>
                  <a:pt x="122" y="1342"/>
                  <a:pt x="61" y="2683"/>
                  <a:pt x="0" y="4025"/>
                </a:cubicBezTo>
                <a:cubicBezTo>
                  <a:pt x="0" y="2683"/>
                  <a:pt x="61" y="1342"/>
                  <a:pt x="122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39"/>
          <p:cNvSpPr/>
          <p:nvPr/>
        </p:nvSpPr>
        <p:spPr>
          <a:xfrm>
            <a:off x="7612617" y="3880048"/>
            <a:ext cx="976" cy="1280"/>
          </a:xfrm>
          <a:custGeom>
            <a:rect b="b" l="l" r="r" t="t"/>
            <a:pathLst>
              <a:path extrusionOk="0" h="1280" w="976">
                <a:moveTo>
                  <a:pt x="976" y="0"/>
                </a:moveTo>
                <a:cubicBezTo>
                  <a:pt x="671" y="427"/>
                  <a:pt x="305" y="854"/>
                  <a:pt x="0" y="1281"/>
                </a:cubicBezTo>
                <a:cubicBezTo>
                  <a:pt x="305" y="854"/>
                  <a:pt x="671" y="427"/>
                  <a:pt x="976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39"/>
          <p:cNvSpPr/>
          <p:nvPr/>
        </p:nvSpPr>
        <p:spPr>
          <a:xfrm>
            <a:off x="7495275" y="4177916"/>
            <a:ext cx="426" cy="4391"/>
          </a:xfrm>
          <a:custGeom>
            <a:rect b="b" l="l" r="r" t="t"/>
            <a:pathLst>
              <a:path extrusionOk="0" h="4391" w="426">
                <a:moveTo>
                  <a:pt x="427" y="0"/>
                </a:moveTo>
                <a:cubicBezTo>
                  <a:pt x="244" y="1464"/>
                  <a:pt x="122" y="2928"/>
                  <a:pt x="0" y="4391"/>
                </a:cubicBezTo>
                <a:cubicBezTo>
                  <a:pt x="122" y="2928"/>
                  <a:pt x="305" y="1464"/>
                  <a:pt x="427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39"/>
          <p:cNvSpPr/>
          <p:nvPr/>
        </p:nvSpPr>
        <p:spPr>
          <a:xfrm>
            <a:off x="7495580" y="4304223"/>
            <a:ext cx="244" cy="2378"/>
          </a:xfrm>
          <a:custGeom>
            <a:rect b="b" l="l" r="r" t="t"/>
            <a:pathLst>
              <a:path extrusionOk="0" h="2378" w="244">
                <a:moveTo>
                  <a:pt x="0" y="0"/>
                </a:moveTo>
                <a:cubicBezTo>
                  <a:pt x="61" y="793"/>
                  <a:pt x="183" y="1586"/>
                  <a:pt x="244" y="2378"/>
                </a:cubicBezTo>
                <a:cubicBezTo>
                  <a:pt x="183" y="1586"/>
                  <a:pt x="61" y="793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39"/>
          <p:cNvSpPr/>
          <p:nvPr/>
        </p:nvSpPr>
        <p:spPr>
          <a:xfrm>
            <a:off x="7493628" y="4281169"/>
            <a:ext cx="305" cy="4696"/>
          </a:xfrm>
          <a:custGeom>
            <a:rect b="b" l="l" r="r" t="t"/>
            <a:pathLst>
              <a:path extrusionOk="0" h="4696" w="305">
                <a:moveTo>
                  <a:pt x="0" y="0"/>
                </a:moveTo>
                <a:cubicBezTo>
                  <a:pt x="122" y="1586"/>
                  <a:pt x="183" y="3110"/>
                  <a:pt x="305" y="4696"/>
                </a:cubicBezTo>
                <a:cubicBezTo>
                  <a:pt x="183" y="3110"/>
                  <a:pt x="61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39"/>
          <p:cNvSpPr/>
          <p:nvPr/>
        </p:nvSpPr>
        <p:spPr>
          <a:xfrm>
            <a:off x="7567424" y="3947684"/>
            <a:ext cx="1890" cy="3415"/>
          </a:xfrm>
          <a:custGeom>
            <a:rect b="b" l="l" r="r" t="t"/>
            <a:pathLst>
              <a:path extrusionOk="0" h="3415" w="1890">
                <a:moveTo>
                  <a:pt x="1891" y="0"/>
                </a:moveTo>
                <a:cubicBezTo>
                  <a:pt x="1281" y="1159"/>
                  <a:pt x="610" y="2257"/>
                  <a:pt x="0" y="3415"/>
                </a:cubicBezTo>
                <a:cubicBezTo>
                  <a:pt x="610" y="2257"/>
                  <a:pt x="1281" y="1159"/>
                  <a:pt x="1891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39"/>
          <p:cNvSpPr/>
          <p:nvPr/>
        </p:nvSpPr>
        <p:spPr>
          <a:xfrm>
            <a:off x="7581208" y="3924142"/>
            <a:ext cx="2073" cy="3293"/>
          </a:xfrm>
          <a:custGeom>
            <a:rect b="b" l="l" r="r" t="t"/>
            <a:pathLst>
              <a:path extrusionOk="0" h="3293" w="2073">
                <a:moveTo>
                  <a:pt x="2073" y="0"/>
                </a:moveTo>
                <a:cubicBezTo>
                  <a:pt x="1403" y="1098"/>
                  <a:pt x="671" y="2195"/>
                  <a:pt x="0" y="3293"/>
                </a:cubicBezTo>
                <a:cubicBezTo>
                  <a:pt x="671" y="2195"/>
                  <a:pt x="1342" y="1098"/>
                  <a:pt x="2073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39"/>
          <p:cNvSpPr/>
          <p:nvPr/>
        </p:nvSpPr>
        <p:spPr>
          <a:xfrm>
            <a:off x="7497958" y="4156326"/>
            <a:ext cx="488" cy="3354"/>
          </a:xfrm>
          <a:custGeom>
            <a:rect b="b" l="l" r="r" t="t"/>
            <a:pathLst>
              <a:path extrusionOk="0" h="3354" w="488">
                <a:moveTo>
                  <a:pt x="488" y="0"/>
                </a:moveTo>
                <a:cubicBezTo>
                  <a:pt x="305" y="1098"/>
                  <a:pt x="122" y="2195"/>
                  <a:pt x="0" y="3354"/>
                </a:cubicBezTo>
                <a:cubicBezTo>
                  <a:pt x="183" y="2257"/>
                  <a:pt x="305" y="1159"/>
                  <a:pt x="488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39"/>
          <p:cNvSpPr/>
          <p:nvPr/>
        </p:nvSpPr>
        <p:spPr>
          <a:xfrm>
            <a:off x="7596333" y="3901516"/>
            <a:ext cx="1829" cy="2683"/>
          </a:xfrm>
          <a:custGeom>
            <a:rect b="b" l="l" r="r" t="t"/>
            <a:pathLst>
              <a:path extrusionOk="0" h="2683" w="1829">
                <a:moveTo>
                  <a:pt x="1830" y="0"/>
                </a:moveTo>
                <a:cubicBezTo>
                  <a:pt x="1220" y="915"/>
                  <a:pt x="610" y="1769"/>
                  <a:pt x="0" y="2683"/>
                </a:cubicBezTo>
                <a:cubicBezTo>
                  <a:pt x="610" y="1769"/>
                  <a:pt x="1220" y="91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39"/>
          <p:cNvSpPr/>
          <p:nvPr/>
        </p:nvSpPr>
        <p:spPr>
          <a:xfrm>
            <a:off x="7535283" y="4014222"/>
            <a:ext cx="1829" cy="4513"/>
          </a:xfrm>
          <a:custGeom>
            <a:rect b="b" l="l" r="r" t="t"/>
            <a:pathLst>
              <a:path extrusionOk="0" h="4513" w="1829">
                <a:moveTo>
                  <a:pt x="1830" y="0"/>
                </a:moveTo>
                <a:cubicBezTo>
                  <a:pt x="1220" y="1525"/>
                  <a:pt x="610" y="2989"/>
                  <a:pt x="0" y="4513"/>
                </a:cubicBezTo>
                <a:cubicBezTo>
                  <a:pt x="610" y="2989"/>
                  <a:pt x="1220" y="152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39"/>
          <p:cNvSpPr/>
          <p:nvPr/>
        </p:nvSpPr>
        <p:spPr>
          <a:xfrm>
            <a:off x="7492652" y="4262141"/>
            <a:ext cx="122" cy="3354"/>
          </a:xfrm>
          <a:custGeom>
            <a:rect b="b" l="l" r="r" t="t"/>
            <a:pathLst>
              <a:path extrusionOk="0" h="3354" w="122">
                <a:moveTo>
                  <a:pt x="0" y="0"/>
                </a:moveTo>
                <a:cubicBezTo>
                  <a:pt x="0" y="1159"/>
                  <a:pt x="122" y="2257"/>
                  <a:pt x="122" y="3354"/>
                </a:cubicBezTo>
                <a:cubicBezTo>
                  <a:pt x="122" y="2257"/>
                  <a:pt x="0" y="1098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39"/>
          <p:cNvSpPr/>
          <p:nvPr/>
        </p:nvSpPr>
        <p:spPr>
          <a:xfrm>
            <a:off x="7520890" y="4054109"/>
            <a:ext cx="1524" cy="4696"/>
          </a:xfrm>
          <a:custGeom>
            <a:rect b="b" l="l" r="r" t="t"/>
            <a:pathLst>
              <a:path extrusionOk="0" h="4696" w="1524">
                <a:moveTo>
                  <a:pt x="1525" y="0"/>
                </a:moveTo>
                <a:cubicBezTo>
                  <a:pt x="1037" y="1586"/>
                  <a:pt x="488" y="3110"/>
                  <a:pt x="0" y="4696"/>
                </a:cubicBezTo>
                <a:cubicBezTo>
                  <a:pt x="488" y="3110"/>
                  <a:pt x="1037" y="1586"/>
                  <a:pt x="1525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39"/>
          <p:cNvSpPr/>
          <p:nvPr/>
        </p:nvSpPr>
        <p:spPr>
          <a:xfrm>
            <a:off x="7500886" y="4136139"/>
            <a:ext cx="792" cy="4635"/>
          </a:xfrm>
          <a:custGeom>
            <a:rect b="b" l="l" r="r" t="t"/>
            <a:pathLst>
              <a:path extrusionOk="0" h="4635" w="792">
                <a:moveTo>
                  <a:pt x="793" y="0"/>
                </a:moveTo>
                <a:cubicBezTo>
                  <a:pt x="488" y="1525"/>
                  <a:pt x="244" y="3110"/>
                  <a:pt x="0" y="4635"/>
                </a:cubicBezTo>
                <a:cubicBezTo>
                  <a:pt x="244" y="3110"/>
                  <a:pt x="549" y="1525"/>
                  <a:pt x="793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39"/>
          <p:cNvSpPr/>
          <p:nvPr/>
        </p:nvSpPr>
        <p:spPr>
          <a:xfrm>
            <a:off x="7497897" y="4322947"/>
            <a:ext cx="670" cy="4818"/>
          </a:xfrm>
          <a:custGeom>
            <a:rect b="b" l="l" r="r" t="t"/>
            <a:pathLst>
              <a:path extrusionOk="0" h="4818" w="670">
                <a:moveTo>
                  <a:pt x="0" y="0"/>
                </a:moveTo>
                <a:cubicBezTo>
                  <a:pt x="244" y="1586"/>
                  <a:pt x="427" y="3232"/>
                  <a:pt x="671" y="4818"/>
                </a:cubicBezTo>
                <a:cubicBezTo>
                  <a:pt x="427" y="3232"/>
                  <a:pt x="183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39"/>
          <p:cNvSpPr/>
          <p:nvPr/>
        </p:nvSpPr>
        <p:spPr>
          <a:xfrm>
            <a:off x="7492348" y="4239331"/>
            <a:ext cx="6098" cy="4452"/>
          </a:xfrm>
          <a:custGeom>
            <a:rect b="b" l="l" r="r" t="t"/>
            <a:pathLst>
              <a:path extrusionOk="0" h="4452" w="6098">
                <a:moveTo>
                  <a:pt x="0" y="4452"/>
                </a:moveTo>
                <a:cubicBezTo>
                  <a:pt x="0" y="2988"/>
                  <a:pt x="0" y="1525"/>
                  <a:pt x="0" y="0"/>
                </a:cubicBezTo>
                <a:cubicBezTo>
                  <a:pt x="0" y="1464"/>
                  <a:pt x="0" y="2928"/>
                  <a:pt x="0" y="4452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39"/>
          <p:cNvSpPr/>
          <p:nvPr/>
        </p:nvSpPr>
        <p:spPr>
          <a:xfrm>
            <a:off x="7543517" y="3996658"/>
            <a:ext cx="1098" cy="2500"/>
          </a:xfrm>
          <a:custGeom>
            <a:rect b="b" l="l" r="r" t="t"/>
            <a:pathLst>
              <a:path extrusionOk="0" h="2500" w="1098">
                <a:moveTo>
                  <a:pt x="0" y="2501"/>
                </a:moveTo>
                <a:cubicBezTo>
                  <a:pt x="366" y="1647"/>
                  <a:pt x="732" y="854"/>
                  <a:pt x="1098" y="0"/>
                </a:cubicBezTo>
                <a:cubicBezTo>
                  <a:pt x="1037" y="183"/>
                  <a:pt x="915" y="366"/>
                  <a:pt x="854" y="488"/>
                </a:cubicBezTo>
                <a:cubicBezTo>
                  <a:pt x="549" y="1159"/>
                  <a:pt x="305" y="1830"/>
                  <a:pt x="0" y="244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39"/>
          <p:cNvSpPr/>
          <p:nvPr/>
        </p:nvSpPr>
        <p:spPr>
          <a:xfrm>
            <a:off x="4299597" y="2670290"/>
            <a:ext cx="2016882" cy="1040831"/>
          </a:xfrm>
          <a:custGeom>
            <a:rect b="b" l="l" r="r" t="t"/>
            <a:pathLst>
              <a:path extrusionOk="0" h="1022233" w="1994325">
                <a:moveTo>
                  <a:pt x="1619246" y="939899"/>
                </a:moveTo>
                <a:lnTo>
                  <a:pt x="1994326" y="939899"/>
                </a:lnTo>
                <a:lnTo>
                  <a:pt x="1994326" y="366607"/>
                </a:lnTo>
                <a:lnTo>
                  <a:pt x="1576554" y="366607"/>
                </a:lnTo>
                <a:cubicBezTo>
                  <a:pt x="1472874" y="366607"/>
                  <a:pt x="1478973" y="269025"/>
                  <a:pt x="1478973" y="269025"/>
                </a:cubicBezTo>
                <a:lnTo>
                  <a:pt x="1478973" y="67763"/>
                </a:lnTo>
                <a:cubicBezTo>
                  <a:pt x="1478973" y="-11522"/>
                  <a:pt x="1363094" y="675"/>
                  <a:pt x="1363094" y="675"/>
                </a:cubicBezTo>
                <a:lnTo>
                  <a:pt x="143323" y="675"/>
                </a:lnTo>
                <a:cubicBezTo>
                  <a:pt x="-15247" y="675"/>
                  <a:pt x="3049" y="140949"/>
                  <a:pt x="3049" y="140949"/>
                </a:cubicBezTo>
                <a:lnTo>
                  <a:pt x="3049" y="269025"/>
                </a:lnTo>
                <a:lnTo>
                  <a:pt x="0" y="273721"/>
                </a:lnTo>
                <a:lnTo>
                  <a:pt x="0" y="413202"/>
                </a:lnTo>
                <a:cubicBezTo>
                  <a:pt x="99838" y="436987"/>
                  <a:pt x="85628" y="539387"/>
                  <a:pt x="85628" y="539387"/>
                </a:cubicBezTo>
                <a:lnTo>
                  <a:pt x="85628" y="778280"/>
                </a:lnTo>
                <a:lnTo>
                  <a:pt x="292745" y="778280"/>
                </a:lnTo>
                <a:cubicBezTo>
                  <a:pt x="292745" y="778280"/>
                  <a:pt x="469612" y="778280"/>
                  <a:pt x="475711" y="906356"/>
                </a:cubicBezTo>
                <a:cubicBezTo>
                  <a:pt x="479858" y="992959"/>
                  <a:pt x="534138" y="1016196"/>
                  <a:pt x="568840" y="1022234"/>
                </a:cubicBezTo>
                <a:lnTo>
                  <a:pt x="1433414" y="1022234"/>
                </a:lnTo>
                <a:cubicBezTo>
                  <a:pt x="1463482" y="974541"/>
                  <a:pt x="1518920" y="937643"/>
                  <a:pt x="1619246" y="9398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39"/>
          <p:cNvSpPr/>
          <p:nvPr/>
        </p:nvSpPr>
        <p:spPr>
          <a:xfrm>
            <a:off x="3563038" y="3076889"/>
            <a:ext cx="5611" cy="8355"/>
          </a:xfrm>
          <a:custGeom>
            <a:rect b="b" l="l" r="r" t="t"/>
            <a:pathLst>
              <a:path extrusionOk="0" h="8355" w="5611">
                <a:moveTo>
                  <a:pt x="5611" y="1342"/>
                </a:moveTo>
                <a:cubicBezTo>
                  <a:pt x="5367" y="915"/>
                  <a:pt x="5062" y="488"/>
                  <a:pt x="4818" y="0"/>
                </a:cubicBezTo>
                <a:cubicBezTo>
                  <a:pt x="3354" y="2866"/>
                  <a:pt x="1708" y="5611"/>
                  <a:pt x="0" y="8355"/>
                </a:cubicBezTo>
                <a:lnTo>
                  <a:pt x="1769" y="8355"/>
                </a:lnTo>
                <a:cubicBezTo>
                  <a:pt x="3110" y="6038"/>
                  <a:pt x="4391" y="3720"/>
                  <a:pt x="5611" y="1342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39"/>
          <p:cNvSpPr/>
          <p:nvPr/>
        </p:nvSpPr>
        <p:spPr>
          <a:xfrm>
            <a:off x="3567795" y="3020597"/>
            <a:ext cx="14271" cy="57695"/>
          </a:xfrm>
          <a:custGeom>
            <a:rect b="b" l="l" r="r" t="t"/>
            <a:pathLst>
              <a:path extrusionOk="0" h="57695" w="14271">
                <a:moveTo>
                  <a:pt x="14271" y="1403"/>
                </a:moveTo>
                <a:cubicBezTo>
                  <a:pt x="14271" y="915"/>
                  <a:pt x="14210" y="427"/>
                  <a:pt x="14210" y="0"/>
                </a:cubicBezTo>
                <a:cubicBezTo>
                  <a:pt x="13966" y="20309"/>
                  <a:pt x="8843" y="39460"/>
                  <a:pt x="0" y="56353"/>
                </a:cubicBezTo>
                <a:cubicBezTo>
                  <a:pt x="244" y="56780"/>
                  <a:pt x="549" y="57207"/>
                  <a:pt x="793" y="57695"/>
                </a:cubicBezTo>
                <a:cubicBezTo>
                  <a:pt x="9331" y="40801"/>
                  <a:pt x="14210" y="21712"/>
                  <a:pt x="14210" y="1464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39"/>
          <p:cNvSpPr/>
          <p:nvPr/>
        </p:nvSpPr>
        <p:spPr>
          <a:xfrm>
            <a:off x="2838006" y="1656100"/>
            <a:ext cx="1887595" cy="1434085"/>
          </a:xfrm>
          <a:custGeom>
            <a:rect b="b" l="l" r="r" t="t"/>
            <a:pathLst>
              <a:path extrusionOk="0" h="1434085" w="1887595">
                <a:moveTo>
                  <a:pt x="619034" y="0"/>
                </a:moveTo>
                <a:cubicBezTo>
                  <a:pt x="277132" y="0"/>
                  <a:pt x="0" y="277132"/>
                  <a:pt x="0" y="619034"/>
                </a:cubicBezTo>
                <a:cubicBezTo>
                  <a:pt x="0" y="619522"/>
                  <a:pt x="0" y="620071"/>
                  <a:pt x="0" y="620559"/>
                </a:cubicBezTo>
                <a:cubicBezTo>
                  <a:pt x="0" y="626902"/>
                  <a:pt x="122" y="633183"/>
                  <a:pt x="366" y="639465"/>
                </a:cubicBezTo>
                <a:cubicBezTo>
                  <a:pt x="11161" y="971914"/>
                  <a:pt x="283963" y="1238068"/>
                  <a:pt x="619034" y="1238068"/>
                </a:cubicBezTo>
                <a:lnTo>
                  <a:pt x="622083" y="1237580"/>
                </a:lnTo>
                <a:cubicBezTo>
                  <a:pt x="691244" y="1237580"/>
                  <a:pt x="744060" y="1293690"/>
                  <a:pt x="744060" y="1362851"/>
                </a:cubicBezTo>
                <a:cubicBezTo>
                  <a:pt x="744060" y="1363399"/>
                  <a:pt x="744000" y="1363948"/>
                  <a:pt x="744000" y="1364497"/>
                </a:cubicBezTo>
                <a:cubicBezTo>
                  <a:pt x="744000" y="1364985"/>
                  <a:pt x="744060" y="1365473"/>
                  <a:pt x="744060" y="1365900"/>
                </a:cubicBezTo>
                <a:cubicBezTo>
                  <a:pt x="744060" y="1386148"/>
                  <a:pt x="739120" y="1405177"/>
                  <a:pt x="730643" y="1422131"/>
                </a:cubicBezTo>
                <a:cubicBezTo>
                  <a:pt x="729423" y="1424510"/>
                  <a:pt x="728143" y="1426889"/>
                  <a:pt x="726801" y="1429145"/>
                </a:cubicBezTo>
                <a:lnTo>
                  <a:pt x="1427376" y="1429145"/>
                </a:lnTo>
                <a:cubicBezTo>
                  <a:pt x="1432560" y="1429145"/>
                  <a:pt x="1437561" y="1429328"/>
                  <a:pt x="1442379" y="1429633"/>
                </a:cubicBezTo>
                <a:cubicBezTo>
                  <a:pt x="1453601" y="1430365"/>
                  <a:pt x="1463665" y="1431890"/>
                  <a:pt x="1472874" y="1434085"/>
                </a:cubicBezTo>
                <a:lnTo>
                  <a:pt x="1472874" y="609886"/>
                </a:lnTo>
                <a:cubicBezTo>
                  <a:pt x="1472874" y="609886"/>
                  <a:pt x="1454577" y="353734"/>
                  <a:pt x="1668037" y="359833"/>
                </a:cubicBezTo>
                <a:cubicBezTo>
                  <a:pt x="1881497" y="365931"/>
                  <a:pt x="1887596" y="292745"/>
                  <a:pt x="1887596" y="152471"/>
                </a:cubicBezTo>
                <a:lnTo>
                  <a:pt x="1887596" y="0"/>
                </a:lnTo>
                <a:cubicBezTo>
                  <a:pt x="1887596" y="0"/>
                  <a:pt x="619034" y="0"/>
                  <a:pt x="619034" y="0"/>
                </a:cubicBezTo>
                <a:close/>
              </a:path>
            </a:pathLst>
          </a:cu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39"/>
          <p:cNvSpPr/>
          <p:nvPr/>
        </p:nvSpPr>
        <p:spPr>
          <a:xfrm>
            <a:off x="1784550" y="3430806"/>
            <a:ext cx="142591" cy="232244"/>
          </a:xfrm>
          <a:custGeom>
            <a:rect b="b" l="l" r="r" t="t"/>
            <a:pathLst>
              <a:path extrusionOk="0" h="232244" w="142591">
                <a:moveTo>
                  <a:pt x="142591" y="232184"/>
                </a:moveTo>
                <a:cubicBezTo>
                  <a:pt x="60257" y="187296"/>
                  <a:pt x="3659" y="101180"/>
                  <a:pt x="244" y="1647"/>
                </a:cubicBezTo>
                <a:cubicBezTo>
                  <a:pt x="183" y="1098"/>
                  <a:pt x="61" y="549"/>
                  <a:pt x="0" y="0"/>
                </a:cubicBezTo>
                <a:lnTo>
                  <a:pt x="0" y="46229"/>
                </a:lnTo>
                <a:cubicBezTo>
                  <a:pt x="17138" y="126795"/>
                  <a:pt x="70869" y="194493"/>
                  <a:pt x="142591" y="232245"/>
                </a:cubicBez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39"/>
          <p:cNvSpPr/>
          <p:nvPr/>
        </p:nvSpPr>
        <p:spPr>
          <a:xfrm>
            <a:off x="2805316" y="3702998"/>
            <a:ext cx="8721" cy="1402"/>
          </a:xfrm>
          <a:custGeom>
            <a:rect b="b" l="l" r="r" t="t"/>
            <a:pathLst>
              <a:path extrusionOk="0" h="1402" w="8721">
                <a:moveTo>
                  <a:pt x="8721" y="1403"/>
                </a:moveTo>
                <a:cubicBezTo>
                  <a:pt x="5794" y="915"/>
                  <a:pt x="2927" y="427"/>
                  <a:pt x="0" y="0"/>
                </a:cubicBezTo>
                <a:cubicBezTo>
                  <a:pt x="2927" y="488"/>
                  <a:pt x="5855" y="915"/>
                  <a:pt x="8721" y="1403"/>
                </a:cubicBez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39"/>
          <p:cNvSpPr/>
          <p:nvPr/>
        </p:nvSpPr>
        <p:spPr>
          <a:xfrm>
            <a:off x="3555597" y="3085245"/>
            <a:ext cx="9209" cy="10733"/>
          </a:xfrm>
          <a:custGeom>
            <a:rect b="b" l="l" r="r" t="t"/>
            <a:pathLst>
              <a:path extrusionOk="0" h="10733" w="9209">
                <a:moveTo>
                  <a:pt x="0" y="10734"/>
                </a:moveTo>
                <a:lnTo>
                  <a:pt x="2135" y="10734"/>
                </a:lnTo>
                <a:cubicBezTo>
                  <a:pt x="4635" y="7319"/>
                  <a:pt x="7014" y="3720"/>
                  <a:pt x="9209" y="0"/>
                </a:cubicBezTo>
                <a:lnTo>
                  <a:pt x="7441" y="0"/>
                </a:lnTo>
                <a:cubicBezTo>
                  <a:pt x="5184" y="3537"/>
                  <a:pt x="2866" y="7075"/>
                  <a:pt x="305" y="10368"/>
                </a:cubicBezTo>
                <a:lnTo>
                  <a:pt x="61" y="10673"/>
                </a:ln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39"/>
          <p:cNvSpPr/>
          <p:nvPr/>
        </p:nvSpPr>
        <p:spPr>
          <a:xfrm>
            <a:off x="1778737" y="3085245"/>
            <a:ext cx="2618406" cy="1125056"/>
          </a:xfrm>
          <a:custGeom>
            <a:rect b="b" l="l" r="r" t="t"/>
            <a:pathLst>
              <a:path extrusionOk="0" h="1125056" w="2618406">
                <a:moveTo>
                  <a:pt x="2532142" y="4940"/>
                </a:moveTo>
                <a:cubicBezTo>
                  <a:pt x="2522933" y="2744"/>
                  <a:pt x="2512870" y="1220"/>
                  <a:pt x="2501648" y="488"/>
                </a:cubicBezTo>
                <a:cubicBezTo>
                  <a:pt x="2496830" y="183"/>
                  <a:pt x="2491890" y="0"/>
                  <a:pt x="2486645" y="0"/>
                </a:cubicBezTo>
                <a:lnTo>
                  <a:pt x="1786069" y="0"/>
                </a:lnTo>
                <a:cubicBezTo>
                  <a:pt x="1783874" y="3720"/>
                  <a:pt x="1781556" y="7258"/>
                  <a:pt x="1778995" y="10734"/>
                </a:cubicBezTo>
                <a:lnTo>
                  <a:pt x="1776860" y="10734"/>
                </a:lnTo>
                <a:lnTo>
                  <a:pt x="1777104" y="10429"/>
                </a:lnTo>
                <a:cubicBezTo>
                  <a:pt x="1779665" y="7136"/>
                  <a:pt x="1782044" y="3598"/>
                  <a:pt x="1784240" y="61"/>
                </a:cubicBezTo>
                <a:lnTo>
                  <a:pt x="1781922" y="61"/>
                </a:lnTo>
                <a:lnTo>
                  <a:pt x="1769724" y="16345"/>
                </a:lnTo>
                <a:cubicBezTo>
                  <a:pt x="1759722" y="25920"/>
                  <a:pt x="1745146" y="40313"/>
                  <a:pt x="1733131" y="46839"/>
                </a:cubicBezTo>
                <a:cubicBezTo>
                  <a:pt x="1721117" y="53365"/>
                  <a:pt x="1703918" y="55866"/>
                  <a:pt x="1690439" y="59037"/>
                </a:cubicBezTo>
                <a:lnTo>
                  <a:pt x="1672143" y="61172"/>
                </a:lnTo>
                <a:lnTo>
                  <a:pt x="1635793" y="61050"/>
                </a:lnTo>
                <a:lnTo>
                  <a:pt x="273187" y="61050"/>
                </a:lnTo>
                <a:cubicBezTo>
                  <a:pt x="123338" y="60989"/>
                  <a:pt x="1666" y="184185"/>
                  <a:pt x="19" y="333669"/>
                </a:cubicBezTo>
                <a:cubicBezTo>
                  <a:pt x="-225" y="353551"/>
                  <a:pt x="1849" y="373006"/>
                  <a:pt x="5813" y="391730"/>
                </a:cubicBezTo>
                <a:lnTo>
                  <a:pt x="5813" y="345500"/>
                </a:lnTo>
                <a:cubicBezTo>
                  <a:pt x="5874" y="346049"/>
                  <a:pt x="5996" y="346598"/>
                  <a:pt x="6057" y="347147"/>
                </a:cubicBezTo>
                <a:cubicBezTo>
                  <a:pt x="9412" y="446741"/>
                  <a:pt x="66009" y="532796"/>
                  <a:pt x="148404" y="577684"/>
                </a:cubicBezTo>
                <a:cubicBezTo>
                  <a:pt x="187315" y="598176"/>
                  <a:pt x="231471" y="609825"/>
                  <a:pt x="277944" y="609825"/>
                </a:cubicBezTo>
                <a:lnTo>
                  <a:pt x="928387" y="609825"/>
                </a:lnTo>
                <a:cubicBezTo>
                  <a:pt x="961809" y="609825"/>
                  <a:pt x="994560" y="612630"/>
                  <a:pt x="1026518" y="617692"/>
                </a:cubicBezTo>
                <a:cubicBezTo>
                  <a:pt x="1029445" y="618119"/>
                  <a:pt x="1032373" y="618607"/>
                  <a:pt x="1035239" y="619095"/>
                </a:cubicBezTo>
                <a:cubicBezTo>
                  <a:pt x="1037252" y="619461"/>
                  <a:pt x="1039325" y="619705"/>
                  <a:pt x="1041338" y="620132"/>
                </a:cubicBezTo>
                <a:cubicBezTo>
                  <a:pt x="1295660" y="667032"/>
                  <a:pt x="1495520" y="869392"/>
                  <a:pt x="1538761" y="1124995"/>
                </a:cubicBezTo>
                <a:lnTo>
                  <a:pt x="1544372" y="1124995"/>
                </a:lnTo>
                <a:cubicBezTo>
                  <a:pt x="1544372" y="1124995"/>
                  <a:pt x="1545286" y="1125056"/>
                  <a:pt x="1545286" y="1125056"/>
                </a:cubicBezTo>
                <a:cubicBezTo>
                  <a:pt x="1545043" y="1123409"/>
                  <a:pt x="1544921" y="1121763"/>
                  <a:pt x="1544677" y="1120116"/>
                </a:cubicBezTo>
                <a:lnTo>
                  <a:pt x="1547665" y="1121214"/>
                </a:lnTo>
                <a:lnTo>
                  <a:pt x="2282028" y="1121214"/>
                </a:lnTo>
                <a:lnTo>
                  <a:pt x="2282028" y="498033"/>
                </a:lnTo>
                <a:cubicBezTo>
                  <a:pt x="2275930" y="351660"/>
                  <a:pt x="2416203" y="369957"/>
                  <a:pt x="2416203" y="369957"/>
                </a:cubicBezTo>
                <a:lnTo>
                  <a:pt x="2617709" y="369957"/>
                </a:lnTo>
                <a:lnTo>
                  <a:pt x="2617709" y="131064"/>
                </a:lnTo>
                <a:cubicBezTo>
                  <a:pt x="2617709" y="131064"/>
                  <a:pt x="2631920" y="28665"/>
                  <a:pt x="2532081" y="4879"/>
                </a:cubicBezTo>
                <a:close/>
              </a:path>
            </a:pathLst>
          </a:custGeom>
          <a:solidFill>
            <a:srgbClr val="009C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9"/>
          <p:cNvSpPr/>
          <p:nvPr/>
        </p:nvSpPr>
        <p:spPr>
          <a:xfrm>
            <a:off x="4060633" y="3454530"/>
            <a:ext cx="1683782" cy="1049796"/>
          </a:xfrm>
          <a:custGeom>
            <a:rect b="b" l="l" r="r" t="t"/>
            <a:pathLst>
              <a:path extrusionOk="0" h="1049796" w="1683782">
                <a:moveTo>
                  <a:pt x="1683661" y="244686"/>
                </a:moveTo>
                <a:lnTo>
                  <a:pt x="819087" y="244686"/>
                </a:lnTo>
                <a:cubicBezTo>
                  <a:pt x="784323" y="238648"/>
                  <a:pt x="730043" y="215412"/>
                  <a:pt x="725957" y="128808"/>
                </a:cubicBezTo>
                <a:cubicBezTo>
                  <a:pt x="719858" y="732"/>
                  <a:pt x="542991" y="732"/>
                  <a:pt x="542991" y="732"/>
                </a:cubicBezTo>
                <a:lnTo>
                  <a:pt x="134368" y="732"/>
                </a:lnTo>
                <a:cubicBezTo>
                  <a:pt x="134368" y="732"/>
                  <a:pt x="-5906" y="-17565"/>
                  <a:pt x="193" y="128808"/>
                </a:cubicBezTo>
                <a:lnTo>
                  <a:pt x="193" y="751989"/>
                </a:lnTo>
                <a:lnTo>
                  <a:pt x="257138" y="751989"/>
                </a:lnTo>
                <a:cubicBezTo>
                  <a:pt x="266774" y="752599"/>
                  <a:pt x="275313" y="753941"/>
                  <a:pt x="282875" y="755953"/>
                </a:cubicBezTo>
                <a:cubicBezTo>
                  <a:pt x="353683" y="774311"/>
                  <a:pt x="339412" y="845545"/>
                  <a:pt x="339412" y="845545"/>
                </a:cubicBezTo>
                <a:lnTo>
                  <a:pt x="339412" y="1031805"/>
                </a:lnTo>
                <a:lnTo>
                  <a:pt x="339290" y="1047723"/>
                </a:lnTo>
                <a:lnTo>
                  <a:pt x="1653044" y="1047723"/>
                </a:lnTo>
                <a:lnTo>
                  <a:pt x="1653044" y="1049796"/>
                </a:lnTo>
                <a:lnTo>
                  <a:pt x="1656094" y="1049796"/>
                </a:lnTo>
                <a:lnTo>
                  <a:pt x="1656094" y="442960"/>
                </a:lnTo>
                <a:cubicBezTo>
                  <a:pt x="1656094" y="442960"/>
                  <a:pt x="1631942" y="329216"/>
                  <a:pt x="1682624" y="246577"/>
                </a:cubicBezTo>
                <a:cubicBezTo>
                  <a:pt x="1682989" y="245967"/>
                  <a:pt x="1683355" y="245357"/>
                  <a:pt x="1683782" y="244747"/>
                </a:cubicBezTo>
                <a:close/>
              </a:path>
            </a:pathLst>
          </a:custGeom>
          <a:solidFill>
            <a:srgbClr val="0934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39"/>
          <p:cNvSpPr/>
          <p:nvPr/>
        </p:nvSpPr>
        <p:spPr>
          <a:xfrm>
            <a:off x="7522476" y="4428335"/>
            <a:ext cx="6220" cy="17564"/>
          </a:xfrm>
          <a:custGeom>
            <a:rect b="b" l="l" r="r" t="t"/>
            <a:pathLst>
              <a:path extrusionOk="0" h="17564" w="6220">
                <a:moveTo>
                  <a:pt x="0" y="0"/>
                </a:moveTo>
                <a:cubicBezTo>
                  <a:pt x="1952" y="5855"/>
                  <a:pt x="4025" y="11710"/>
                  <a:pt x="6221" y="17565"/>
                </a:cubicBezTo>
                <a:cubicBezTo>
                  <a:pt x="4086" y="11710"/>
                  <a:pt x="2012" y="5855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39"/>
          <p:cNvSpPr/>
          <p:nvPr/>
        </p:nvSpPr>
        <p:spPr>
          <a:xfrm>
            <a:off x="7516804" y="4410160"/>
            <a:ext cx="4879" cy="15552"/>
          </a:xfrm>
          <a:custGeom>
            <a:rect b="b" l="l" r="r" t="t"/>
            <a:pathLst>
              <a:path extrusionOk="0" h="15552" w="4879">
                <a:moveTo>
                  <a:pt x="0" y="0"/>
                </a:moveTo>
                <a:cubicBezTo>
                  <a:pt x="1525" y="5184"/>
                  <a:pt x="3171" y="10368"/>
                  <a:pt x="4879" y="15552"/>
                </a:cubicBezTo>
                <a:cubicBezTo>
                  <a:pt x="3171" y="10368"/>
                  <a:pt x="1585" y="5184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39"/>
          <p:cNvSpPr/>
          <p:nvPr/>
        </p:nvSpPr>
        <p:spPr>
          <a:xfrm>
            <a:off x="7501679" y="4346793"/>
            <a:ext cx="3476" cy="17625"/>
          </a:xfrm>
          <a:custGeom>
            <a:rect b="b" l="l" r="r" t="t"/>
            <a:pathLst>
              <a:path extrusionOk="0" h="17625" w="3476">
                <a:moveTo>
                  <a:pt x="0" y="0"/>
                </a:moveTo>
                <a:cubicBezTo>
                  <a:pt x="1037" y="5916"/>
                  <a:pt x="2257" y="11771"/>
                  <a:pt x="3476" y="17626"/>
                </a:cubicBezTo>
                <a:cubicBezTo>
                  <a:pt x="2257" y="11771"/>
                  <a:pt x="1037" y="5916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39"/>
          <p:cNvSpPr/>
          <p:nvPr/>
        </p:nvSpPr>
        <p:spPr>
          <a:xfrm>
            <a:off x="7510522" y="4387533"/>
            <a:ext cx="4879" cy="17930"/>
          </a:xfrm>
          <a:custGeom>
            <a:rect b="b" l="l" r="r" t="t"/>
            <a:pathLst>
              <a:path extrusionOk="0" h="17930" w="4879">
                <a:moveTo>
                  <a:pt x="0" y="0"/>
                </a:moveTo>
                <a:cubicBezTo>
                  <a:pt x="1525" y="6038"/>
                  <a:pt x="3172" y="12015"/>
                  <a:pt x="4879" y="17931"/>
                </a:cubicBezTo>
                <a:cubicBezTo>
                  <a:pt x="3172" y="11954"/>
                  <a:pt x="1525" y="5977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39"/>
          <p:cNvSpPr/>
          <p:nvPr/>
        </p:nvSpPr>
        <p:spPr>
          <a:xfrm>
            <a:off x="7500093" y="4336974"/>
            <a:ext cx="1464" cy="9087"/>
          </a:xfrm>
          <a:custGeom>
            <a:rect b="b" l="l" r="r" t="t"/>
            <a:pathLst>
              <a:path extrusionOk="0" h="9087" w="1464">
                <a:moveTo>
                  <a:pt x="1464" y="9087"/>
                </a:moveTo>
                <a:cubicBezTo>
                  <a:pt x="915" y="6038"/>
                  <a:pt x="488" y="2988"/>
                  <a:pt x="0" y="0"/>
                </a:cubicBezTo>
                <a:cubicBezTo>
                  <a:pt x="0" y="61"/>
                  <a:pt x="0" y="122"/>
                  <a:pt x="0" y="183"/>
                </a:cubicBezTo>
                <a:cubicBezTo>
                  <a:pt x="488" y="3171"/>
                  <a:pt x="976" y="6099"/>
                  <a:pt x="1464" y="9087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39"/>
          <p:cNvSpPr/>
          <p:nvPr/>
        </p:nvSpPr>
        <p:spPr>
          <a:xfrm>
            <a:off x="7530343" y="4450291"/>
            <a:ext cx="5793" cy="14698"/>
          </a:xfrm>
          <a:custGeom>
            <a:rect b="b" l="l" r="r" t="t"/>
            <a:pathLst>
              <a:path extrusionOk="0" h="14698" w="5793">
                <a:moveTo>
                  <a:pt x="0" y="0"/>
                </a:moveTo>
                <a:cubicBezTo>
                  <a:pt x="1830" y="4940"/>
                  <a:pt x="3781" y="9819"/>
                  <a:pt x="5794" y="14698"/>
                </a:cubicBezTo>
                <a:cubicBezTo>
                  <a:pt x="3781" y="9819"/>
                  <a:pt x="1891" y="4940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39"/>
          <p:cNvSpPr/>
          <p:nvPr/>
        </p:nvSpPr>
        <p:spPr>
          <a:xfrm>
            <a:off x="7506192" y="4369237"/>
            <a:ext cx="3964" cy="16893"/>
          </a:xfrm>
          <a:custGeom>
            <a:rect b="b" l="l" r="r" t="t"/>
            <a:pathLst>
              <a:path extrusionOk="0" h="16893" w="3964">
                <a:moveTo>
                  <a:pt x="0" y="0"/>
                </a:moveTo>
                <a:cubicBezTo>
                  <a:pt x="1220" y="5672"/>
                  <a:pt x="2562" y="11283"/>
                  <a:pt x="3964" y="16894"/>
                </a:cubicBezTo>
                <a:cubicBezTo>
                  <a:pt x="2562" y="11283"/>
                  <a:pt x="1220" y="5672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39"/>
          <p:cNvSpPr/>
          <p:nvPr/>
        </p:nvSpPr>
        <p:spPr>
          <a:xfrm>
            <a:off x="7537540" y="4468343"/>
            <a:ext cx="7501" cy="17137"/>
          </a:xfrm>
          <a:custGeom>
            <a:rect b="b" l="l" r="r" t="t"/>
            <a:pathLst>
              <a:path extrusionOk="0" h="17137" w="7501">
                <a:moveTo>
                  <a:pt x="0" y="0"/>
                </a:moveTo>
                <a:cubicBezTo>
                  <a:pt x="2379" y="5733"/>
                  <a:pt x="4879" y="11466"/>
                  <a:pt x="7501" y="17138"/>
                </a:cubicBezTo>
                <a:cubicBezTo>
                  <a:pt x="4940" y="11466"/>
                  <a:pt x="2440" y="5733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39"/>
          <p:cNvSpPr/>
          <p:nvPr/>
        </p:nvSpPr>
        <p:spPr>
          <a:xfrm>
            <a:off x="7522415" y="4037581"/>
            <a:ext cx="5671" cy="16527"/>
          </a:xfrm>
          <a:custGeom>
            <a:rect b="b" l="l" r="r" t="t"/>
            <a:pathLst>
              <a:path extrusionOk="0" h="16527" w="5671">
                <a:moveTo>
                  <a:pt x="5672" y="0"/>
                </a:moveTo>
                <a:cubicBezTo>
                  <a:pt x="3659" y="5489"/>
                  <a:pt x="1769" y="11039"/>
                  <a:pt x="0" y="16528"/>
                </a:cubicBezTo>
                <a:cubicBezTo>
                  <a:pt x="1830" y="10978"/>
                  <a:pt x="3720" y="5489"/>
                  <a:pt x="5672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39"/>
          <p:cNvSpPr/>
          <p:nvPr/>
        </p:nvSpPr>
        <p:spPr>
          <a:xfrm>
            <a:off x="7528575" y="4018797"/>
            <a:ext cx="6708" cy="17503"/>
          </a:xfrm>
          <a:custGeom>
            <a:rect b="b" l="l" r="r" t="t"/>
            <a:pathLst>
              <a:path extrusionOk="0" h="17503" w="6708">
                <a:moveTo>
                  <a:pt x="6709" y="0"/>
                </a:moveTo>
                <a:cubicBezTo>
                  <a:pt x="4391" y="5794"/>
                  <a:pt x="2134" y="11649"/>
                  <a:pt x="0" y="17504"/>
                </a:cubicBezTo>
                <a:cubicBezTo>
                  <a:pt x="2134" y="11649"/>
                  <a:pt x="4391" y="5794"/>
                  <a:pt x="6709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39"/>
          <p:cNvSpPr/>
          <p:nvPr/>
        </p:nvSpPr>
        <p:spPr>
          <a:xfrm>
            <a:off x="7598163" y="3881328"/>
            <a:ext cx="14454" cy="20187"/>
          </a:xfrm>
          <a:custGeom>
            <a:rect b="b" l="l" r="r" t="t"/>
            <a:pathLst>
              <a:path extrusionOk="0" h="20187" w="14454">
                <a:moveTo>
                  <a:pt x="14454" y="0"/>
                </a:moveTo>
                <a:cubicBezTo>
                  <a:pt x="9453" y="6648"/>
                  <a:pt x="4635" y="13357"/>
                  <a:pt x="0" y="20187"/>
                </a:cubicBezTo>
                <a:cubicBezTo>
                  <a:pt x="4696" y="13418"/>
                  <a:pt x="9514" y="6648"/>
                  <a:pt x="1445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39"/>
          <p:cNvSpPr/>
          <p:nvPr/>
        </p:nvSpPr>
        <p:spPr>
          <a:xfrm>
            <a:off x="7630243" y="3839917"/>
            <a:ext cx="16528" cy="19089"/>
          </a:xfrm>
          <a:custGeom>
            <a:rect b="b" l="l" r="r" t="t"/>
            <a:pathLst>
              <a:path extrusionOk="0" h="19089" w="16528">
                <a:moveTo>
                  <a:pt x="16528" y="0"/>
                </a:moveTo>
                <a:cubicBezTo>
                  <a:pt x="10856" y="6282"/>
                  <a:pt x="5306" y="12625"/>
                  <a:pt x="0" y="19089"/>
                </a:cubicBezTo>
                <a:cubicBezTo>
                  <a:pt x="5367" y="12625"/>
                  <a:pt x="10917" y="6282"/>
                  <a:pt x="16528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39"/>
          <p:cNvSpPr/>
          <p:nvPr/>
        </p:nvSpPr>
        <p:spPr>
          <a:xfrm>
            <a:off x="7583342" y="3904138"/>
            <a:ext cx="12990" cy="20004"/>
          </a:xfrm>
          <a:custGeom>
            <a:rect b="b" l="l" r="r" t="t"/>
            <a:pathLst>
              <a:path extrusionOk="0" h="20004" w="12990">
                <a:moveTo>
                  <a:pt x="12991" y="0"/>
                </a:moveTo>
                <a:cubicBezTo>
                  <a:pt x="8477" y="6587"/>
                  <a:pt x="4147" y="13234"/>
                  <a:pt x="0" y="20004"/>
                </a:cubicBezTo>
                <a:cubicBezTo>
                  <a:pt x="4208" y="13295"/>
                  <a:pt x="8539" y="6587"/>
                  <a:pt x="12991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39"/>
          <p:cNvSpPr/>
          <p:nvPr/>
        </p:nvSpPr>
        <p:spPr>
          <a:xfrm>
            <a:off x="7556447" y="3951099"/>
            <a:ext cx="10977" cy="20797"/>
          </a:xfrm>
          <a:custGeom>
            <a:rect b="b" l="l" r="r" t="t"/>
            <a:pathLst>
              <a:path extrusionOk="0" h="20797" w="10977">
                <a:moveTo>
                  <a:pt x="10978" y="0"/>
                </a:moveTo>
                <a:cubicBezTo>
                  <a:pt x="7197" y="6892"/>
                  <a:pt x="3476" y="13783"/>
                  <a:pt x="0" y="20797"/>
                </a:cubicBezTo>
                <a:cubicBezTo>
                  <a:pt x="3537" y="13783"/>
                  <a:pt x="7197" y="6892"/>
                  <a:pt x="10978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39"/>
          <p:cNvSpPr/>
          <p:nvPr/>
        </p:nvSpPr>
        <p:spPr>
          <a:xfrm>
            <a:off x="7569315" y="3927436"/>
            <a:ext cx="11892" cy="20187"/>
          </a:xfrm>
          <a:custGeom>
            <a:rect b="b" l="l" r="r" t="t"/>
            <a:pathLst>
              <a:path extrusionOk="0" h="20187" w="11892">
                <a:moveTo>
                  <a:pt x="11893" y="0"/>
                </a:moveTo>
                <a:cubicBezTo>
                  <a:pt x="7806" y="6648"/>
                  <a:pt x="3842" y="13417"/>
                  <a:pt x="0" y="20187"/>
                </a:cubicBezTo>
                <a:cubicBezTo>
                  <a:pt x="3842" y="13417"/>
                  <a:pt x="7806" y="6648"/>
                  <a:pt x="11893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39"/>
          <p:cNvSpPr/>
          <p:nvPr/>
        </p:nvSpPr>
        <p:spPr>
          <a:xfrm>
            <a:off x="7613654" y="3860165"/>
            <a:ext cx="15674" cy="19882"/>
          </a:xfrm>
          <a:custGeom>
            <a:rect b="b" l="l" r="r" t="t"/>
            <a:pathLst>
              <a:path extrusionOk="0" h="19882" w="15674">
                <a:moveTo>
                  <a:pt x="15674" y="0"/>
                </a:moveTo>
                <a:cubicBezTo>
                  <a:pt x="10307" y="6526"/>
                  <a:pt x="5062" y="13173"/>
                  <a:pt x="0" y="19882"/>
                </a:cubicBezTo>
                <a:cubicBezTo>
                  <a:pt x="5062" y="13173"/>
                  <a:pt x="10307" y="6526"/>
                  <a:pt x="1567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39"/>
          <p:cNvSpPr/>
          <p:nvPr/>
        </p:nvSpPr>
        <p:spPr>
          <a:xfrm>
            <a:off x="7544615" y="3974885"/>
            <a:ext cx="10307" cy="21772"/>
          </a:xfrm>
          <a:custGeom>
            <a:rect b="b" l="l" r="r" t="t"/>
            <a:pathLst>
              <a:path extrusionOk="0" h="21772" w="10307">
                <a:moveTo>
                  <a:pt x="10307" y="0"/>
                </a:moveTo>
                <a:cubicBezTo>
                  <a:pt x="6709" y="7197"/>
                  <a:pt x="3293" y="14454"/>
                  <a:pt x="0" y="21773"/>
                </a:cubicBezTo>
                <a:cubicBezTo>
                  <a:pt x="3293" y="14454"/>
                  <a:pt x="6709" y="7197"/>
                  <a:pt x="10307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9"/>
          <p:cNvSpPr/>
          <p:nvPr/>
        </p:nvSpPr>
        <p:spPr>
          <a:xfrm>
            <a:off x="7537113" y="3999158"/>
            <a:ext cx="6403" cy="15064"/>
          </a:xfrm>
          <a:custGeom>
            <a:rect b="b" l="l" r="r" t="t"/>
            <a:pathLst>
              <a:path extrusionOk="0" h="15064" w="6403">
                <a:moveTo>
                  <a:pt x="6404" y="0"/>
                </a:moveTo>
                <a:cubicBezTo>
                  <a:pt x="4208" y="5001"/>
                  <a:pt x="2074" y="10002"/>
                  <a:pt x="0" y="15064"/>
                </a:cubicBezTo>
                <a:cubicBezTo>
                  <a:pt x="2074" y="10002"/>
                  <a:pt x="4208" y="5001"/>
                  <a:pt x="640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39"/>
          <p:cNvSpPr/>
          <p:nvPr/>
        </p:nvSpPr>
        <p:spPr>
          <a:xfrm>
            <a:off x="7498446" y="4140774"/>
            <a:ext cx="2439" cy="15491"/>
          </a:xfrm>
          <a:custGeom>
            <a:rect b="b" l="l" r="r" t="t"/>
            <a:pathLst>
              <a:path extrusionOk="0" h="15491" w="2439">
                <a:moveTo>
                  <a:pt x="2439" y="0"/>
                </a:moveTo>
                <a:cubicBezTo>
                  <a:pt x="1586" y="5184"/>
                  <a:pt x="732" y="10307"/>
                  <a:pt x="0" y="15491"/>
                </a:cubicBezTo>
                <a:cubicBezTo>
                  <a:pt x="732" y="10307"/>
                  <a:pt x="1586" y="5123"/>
                  <a:pt x="2439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39"/>
          <p:cNvSpPr/>
          <p:nvPr/>
        </p:nvSpPr>
        <p:spPr>
          <a:xfrm>
            <a:off x="7493994" y="4285866"/>
            <a:ext cx="1646" cy="18357"/>
          </a:xfrm>
          <a:custGeom>
            <a:rect b="b" l="l" r="r" t="t"/>
            <a:pathLst>
              <a:path extrusionOk="0" h="18357" w="1646">
                <a:moveTo>
                  <a:pt x="0" y="0"/>
                </a:moveTo>
                <a:cubicBezTo>
                  <a:pt x="427" y="6160"/>
                  <a:pt x="976" y="12259"/>
                  <a:pt x="1647" y="18358"/>
                </a:cubicBezTo>
                <a:cubicBezTo>
                  <a:pt x="976" y="12259"/>
                  <a:pt x="488" y="6099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39"/>
          <p:cNvSpPr/>
          <p:nvPr/>
        </p:nvSpPr>
        <p:spPr>
          <a:xfrm>
            <a:off x="7495885" y="4306602"/>
            <a:ext cx="2012" cy="16344"/>
          </a:xfrm>
          <a:custGeom>
            <a:rect b="b" l="l" r="r" t="t"/>
            <a:pathLst>
              <a:path extrusionOk="0" h="16344" w="2012">
                <a:moveTo>
                  <a:pt x="0" y="0"/>
                </a:moveTo>
                <a:cubicBezTo>
                  <a:pt x="610" y="5428"/>
                  <a:pt x="1281" y="10917"/>
                  <a:pt x="2013" y="16345"/>
                </a:cubicBezTo>
                <a:cubicBezTo>
                  <a:pt x="1281" y="10917"/>
                  <a:pt x="549" y="5489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39"/>
          <p:cNvSpPr/>
          <p:nvPr/>
        </p:nvSpPr>
        <p:spPr>
          <a:xfrm>
            <a:off x="7515645" y="4058805"/>
            <a:ext cx="5244" cy="17198"/>
          </a:xfrm>
          <a:custGeom>
            <a:rect b="b" l="l" r="r" t="t"/>
            <a:pathLst>
              <a:path extrusionOk="0" h="17198" w="5244">
                <a:moveTo>
                  <a:pt x="5245" y="0"/>
                </a:moveTo>
                <a:cubicBezTo>
                  <a:pt x="3415" y="5733"/>
                  <a:pt x="1646" y="11466"/>
                  <a:pt x="0" y="17199"/>
                </a:cubicBezTo>
                <a:cubicBezTo>
                  <a:pt x="1646" y="11405"/>
                  <a:pt x="3415" y="5672"/>
                  <a:pt x="5245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39"/>
          <p:cNvSpPr/>
          <p:nvPr/>
        </p:nvSpPr>
        <p:spPr>
          <a:xfrm>
            <a:off x="7498629" y="4327704"/>
            <a:ext cx="1463" cy="9453"/>
          </a:xfrm>
          <a:custGeom>
            <a:rect b="b" l="l" r="r" t="t"/>
            <a:pathLst>
              <a:path extrusionOk="0" h="9453" w="1463">
                <a:moveTo>
                  <a:pt x="1464" y="9453"/>
                </a:moveTo>
                <a:cubicBezTo>
                  <a:pt x="1464" y="9453"/>
                  <a:pt x="1464" y="9331"/>
                  <a:pt x="1464" y="9270"/>
                </a:cubicBezTo>
                <a:cubicBezTo>
                  <a:pt x="976" y="6160"/>
                  <a:pt x="427" y="3110"/>
                  <a:pt x="0" y="0"/>
                </a:cubicBezTo>
                <a:cubicBezTo>
                  <a:pt x="488" y="3172"/>
                  <a:pt x="976" y="6282"/>
                  <a:pt x="1464" y="9453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39"/>
          <p:cNvSpPr/>
          <p:nvPr/>
        </p:nvSpPr>
        <p:spPr>
          <a:xfrm>
            <a:off x="7492287" y="4243783"/>
            <a:ext cx="365" cy="18357"/>
          </a:xfrm>
          <a:custGeom>
            <a:rect b="b" l="l" r="r" t="t"/>
            <a:pathLst>
              <a:path extrusionOk="0" h="18357" w="365">
                <a:moveTo>
                  <a:pt x="366" y="18357"/>
                </a:moveTo>
                <a:cubicBezTo>
                  <a:pt x="183" y="12259"/>
                  <a:pt x="61" y="6099"/>
                  <a:pt x="0" y="0"/>
                </a:cubicBezTo>
                <a:cubicBezTo>
                  <a:pt x="0" y="6099"/>
                  <a:pt x="122" y="12259"/>
                  <a:pt x="366" y="18357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39"/>
          <p:cNvSpPr/>
          <p:nvPr/>
        </p:nvSpPr>
        <p:spPr>
          <a:xfrm>
            <a:off x="7492348" y="4223962"/>
            <a:ext cx="243" cy="15369"/>
          </a:xfrm>
          <a:custGeom>
            <a:rect b="b" l="l" r="r" t="t"/>
            <a:pathLst>
              <a:path extrusionOk="0" h="15369" w="243">
                <a:moveTo>
                  <a:pt x="244" y="0"/>
                </a:moveTo>
                <a:cubicBezTo>
                  <a:pt x="122" y="5123"/>
                  <a:pt x="0" y="10246"/>
                  <a:pt x="0" y="15369"/>
                </a:cubicBezTo>
                <a:cubicBezTo>
                  <a:pt x="0" y="10246"/>
                  <a:pt x="122" y="5123"/>
                  <a:pt x="24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39"/>
          <p:cNvSpPr/>
          <p:nvPr/>
        </p:nvSpPr>
        <p:spPr>
          <a:xfrm>
            <a:off x="7648905" y="3820584"/>
            <a:ext cx="16101" cy="16954"/>
          </a:xfrm>
          <a:custGeom>
            <a:rect b="b" l="l" r="r" t="t"/>
            <a:pathLst>
              <a:path extrusionOk="0" h="16954" w="16101">
                <a:moveTo>
                  <a:pt x="0" y="16955"/>
                </a:moveTo>
                <a:cubicBezTo>
                  <a:pt x="5245" y="11222"/>
                  <a:pt x="10612" y="5550"/>
                  <a:pt x="16101" y="0"/>
                </a:cubicBezTo>
                <a:cubicBezTo>
                  <a:pt x="15369" y="732"/>
                  <a:pt x="14576" y="1525"/>
                  <a:pt x="13845" y="2257"/>
                </a:cubicBezTo>
                <a:cubicBezTo>
                  <a:pt x="9148" y="7075"/>
                  <a:pt x="4513" y="12015"/>
                  <a:pt x="0" y="16955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39"/>
          <p:cNvSpPr/>
          <p:nvPr/>
        </p:nvSpPr>
        <p:spPr>
          <a:xfrm>
            <a:off x="7492835" y="4265495"/>
            <a:ext cx="853" cy="15674"/>
          </a:xfrm>
          <a:custGeom>
            <a:rect b="b" l="l" r="r" t="t"/>
            <a:pathLst>
              <a:path extrusionOk="0" h="15674" w="853">
                <a:moveTo>
                  <a:pt x="0" y="0"/>
                </a:moveTo>
                <a:cubicBezTo>
                  <a:pt x="183" y="5245"/>
                  <a:pt x="488" y="10429"/>
                  <a:pt x="854" y="15674"/>
                </a:cubicBezTo>
                <a:cubicBezTo>
                  <a:pt x="488" y="10490"/>
                  <a:pt x="244" y="5245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39"/>
          <p:cNvSpPr/>
          <p:nvPr/>
        </p:nvSpPr>
        <p:spPr>
          <a:xfrm>
            <a:off x="7501679" y="4117964"/>
            <a:ext cx="3537" cy="18174"/>
          </a:xfrm>
          <a:custGeom>
            <a:rect b="b" l="l" r="r" t="t"/>
            <a:pathLst>
              <a:path extrusionOk="0" h="18174" w="3537">
                <a:moveTo>
                  <a:pt x="3537" y="0"/>
                </a:moveTo>
                <a:cubicBezTo>
                  <a:pt x="2257" y="6038"/>
                  <a:pt x="1098" y="12076"/>
                  <a:pt x="0" y="18175"/>
                </a:cubicBezTo>
                <a:cubicBezTo>
                  <a:pt x="1098" y="12137"/>
                  <a:pt x="2257" y="6038"/>
                  <a:pt x="3537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39"/>
          <p:cNvSpPr/>
          <p:nvPr/>
        </p:nvSpPr>
        <p:spPr>
          <a:xfrm>
            <a:off x="7510583" y="4076797"/>
            <a:ext cx="4817" cy="18052"/>
          </a:xfrm>
          <a:custGeom>
            <a:rect b="b" l="l" r="r" t="t"/>
            <a:pathLst>
              <a:path extrusionOk="0" h="18052" w="4817">
                <a:moveTo>
                  <a:pt x="4818" y="0"/>
                </a:moveTo>
                <a:cubicBezTo>
                  <a:pt x="3110" y="5977"/>
                  <a:pt x="1525" y="12015"/>
                  <a:pt x="0" y="18053"/>
                </a:cubicBezTo>
                <a:cubicBezTo>
                  <a:pt x="1525" y="12015"/>
                  <a:pt x="3110" y="5977"/>
                  <a:pt x="4818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39"/>
          <p:cNvSpPr/>
          <p:nvPr/>
        </p:nvSpPr>
        <p:spPr>
          <a:xfrm>
            <a:off x="7492652" y="4201640"/>
            <a:ext cx="975" cy="18357"/>
          </a:xfrm>
          <a:custGeom>
            <a:rect b="b" l="l" r="r" t="t"/>
            <a:pathLst>
              <a:path extrusionOk="0" h="18357" w="975">
                <a:moveTo>
                  <a:pt x="976" y="0"/>
                </a:moveTo>
                <a:cubicBezTo>
                  <a:pt x="549" y="6099"/>
                  <a:pt x="244" y="12198"/>
                  <a:pt x="0" y="18358"/>
                </a:cubicBezTo>
                <a:cubicBezTo>
                  <a:pt x="244" y="12259"/>
                  <a:pt x="549" y="6099"/>
                  <a:pt x="976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39"/>
          <p:cNvSpPr/>
          <p:nvPr/>
        </p:nvSpPr>
        <p:spPr>
          <a:xfrm>
            <a:off x="7505704" y="4099546"/>
            <a:ext cx="3720" cy="16100"/>
          </a:xfrm>
          <a:custGeom>
            <a:rect b="b" l="l" r="r" t="t"/>
            <a:pathLst>
              <a:path extrusionOk="0" h="16100" w="3720">
                <a:moveTo>
                  <a:pt x="3720" y="0"/>
                </a:moveTo>
                <a:cubicBezTo>
                  <a:pt x="2439" y="5367"/>
                  <a:pt x="1159" y="10734"/>
                  <a:pt x="0" y="16101"/>
                </a:cubicBezTo>
                <a:cubicBezTo>
                  <a:pt x="1159" y="10734"/>
                  <a:pt x="2378" y="5367"/>
                  <a:pt x="372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39"/>
          <p:cNvSpPr/>
          <p:nvPr/>
        </p:nvSpPr>
        <p:spPr>
          <a:xfrm>
            <a:off x="7493933" y="4182307"/>
            <a:ext cx="1341" cy="15308"/>
          </a:xfrm>
          <a:custGeom>
            <a:rect b="b" l="l" r="r" t="t"/>
            <a:pathLst>
              <a:path extrusionOk="0" h="15308" w="1341">
                <a:moveTo>
                  <a:pt x="1342" y="0"/>
                </a:moveTo>
                <a:cubicBezTo>
                  <a:pt x="854" y="5123"/>
                  <a:pt x="366" y="10246"/>
                  <a:pt x="0" y="15308"/>
                </a:cubicBezTo>
                <a:cubicBezTo>
                  <a:pt x="366" y="10185"/>
                  <a:pt x="793" y="5062"/>
                  <a:pt x="1342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39"/>
          <p:cNvSpPr/>
          <p:nvPr/>
        </p:nvSpPr>
        <p:spPr>
          <a:xfrm>
            <a:off x="7495702" y="4159619"/>
            <a:ext cx="2256" cy="18296"/>
          </a:xfrm>
          <a:custGeom>
            <a:rect b="b" l="l" r="r" t="t"/>
            <a:pathLst>
              <a:path extrusionOk="0" h="18296" w="2256">
                <a:moveTo>
                  <a:pt x="2257" y="0"/>
                </a:moveTo>
                <a:cubicBezTo>
                  <a:pt x="1403" y="6099"/>
                  <a:pt x="671" y="12198"/>
                  <a:pt x="0" y="18297"/>
                </a:cubicBezTo>
                <a:cubicBezTo>
                  <a:pt x="671" y="12198"/>
                  <a:pt x="1403" y="6099"/>
                  <a:pt x="2257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39"/>
          <p:cNvSpPr/>
          <p:nvPr/>
        </p:nvSpPr>
        <p:spPr>
          <a:xfrm>
            <a:off x="5710792" y="3617028"/>
            <a:ext cx="2006175" cy="1933435"/>
          </a:xfrm>
          <a:custGeom>
            <a:rect b="b" l="l" r="r" t="t"/>
            <a:pathLst>
              <a:path extrusionOk="0" h="1933435" w="2006175">
                <a:moveTo>
                  <a:pt x="2006054" y="1298911"/>
                </a:moveTo>
                <a:cubicBezTo>
                  <a:pt x="2003736" y="1204378"/>
                  <a:pt x="1980317" y="1115091"/>
                  <a:pt x="1940187" y="1035623"/>
                </a:cubicBezTo>
                <a:cubicBezTo>
                  <a:pt x="1936832" y="1028975"/>
                  <a:pt x="1933355" y="1022389"/>
                  <a:pt x="1929757" y="1015924"/>
                </a:cubicBezTo>
                <a:lnTo>
                  <a:pt x="1930001" y="1015375"/>
                </a:lnTo>
                <a:cubicBezTo>
                  <a:pt x="1925549" y="1010435"/>
                  <a:pt x="1921280" y="1005373"/>
                  <a:pt x="1917072" y="1000311"/>
                </a:cubicBezTo>
                <a:cubicBezTo>
                  <a:pt x="1915974" y="998969"/>
                  <a:pt x="1914876" y="997688"/>
                  <a:pt x="1913778" y="996347"/>
                </a:cubicBezTo>
                <a:cubicBezTo>
                  <a:pt x="1909997" y="991711"/>
                  <a:pt x="1906277" y="987076"/>
                  <a:pt x="1902678" y="982380"/>
                </a:cubicBezTo>
                <a:cubicBezTo>
                  <a:pt x="1902251" y="981831"/>
                  <a:pt x="1901824" y="981343"/>
                  <a:pt x="1901459" y="980794"/>
                </a:cubicBezTo>
                <a:cubicBezTo>
                  <a:pt x="1897495" y="975610"/>
                  <a:pt x="1893713" y="970426"/>
                  <a:pt x="1889932" y="965120"/>
                </a:cubicBezTo>
                <a:cubicBezTo>
                  <a:pt x="1888956" y="963778"/>
                  <a:pt x="1888041" y="962437"/>
                  <a:pt x="1887065" y="961034"/>
                </a:cubicBezTo>
                <a:cubicBezTo>
                  <a:pt x="1883894" y="956521"/>
                  <a:pt x="1880783" y="951947"/>
                  <a:pt x="1877734" y="947312"/>
                </a:cubicBezTo>
                <a:cubicBezTo>
                  <a:pt x="1877124" y="946397"/>
                  <a:pt x="1876514" y="945543"/>
                  <a:pt x="1875965" y="944628"/>
                </a:cubicBezTo>
                <a:cubicBezTo>
                  <a:pt x="1872489" y="939261"/>
                  <a:pt x="1869135" y="933894"/>
                  <a:pt x="1865841" y="928466"/>
                </a:cubicBezTo>
                <a:cubicBezTo>
                  <a:pt x="1865049" y="927124"/>
                  <a:pt x="1864256" y="925783"/>
                  <a:pt x="1863463" y="924441"/>
                </a:cubicBezTo>
                <a:cubicBezTo>
                  <a:pt x="1860718" y="919867"/>
                  <a:pt x="1858096" y="915293"/>
                  <a:pt x="1855534" y="910657"/>
                </a:cubicBezTo>
                <a:cubicBezTo>
                  <a:pt x="1854924" y="909499"/>
                  <a:pt x="1854253" y="908401"/>
                  <a:pt x="1853583" y="907242"/>
                </a:cubicBezTo>
                <a:cubicBezTo>
                  <a:pt x="1850533" y="901692"/>
                  <a:pt x="1847606" y="896142"/>
                  <a:pt x="1844800" y="890531"/>
                </a:cubicBezTo>
                <a:cubicBezTo>
                  <a:pt x="1844130" y="889250"/>
                  <a:pt x="1843519" y="887970"/>
                  <a:pt x="1842910" y="886689"/>
                </a:cubicBezTo>
                <a:cubicBezTo>
                  <a:pt x="1840592" y="881993"/>
                  <a:pt x="1838336" y="877297"/>
                  <a:pt x="1836140" y="872601"/>
                </a:cubicBezTo>
                <a:cubicBezTo>
                  <a:pt x="1835530" y="871259"/>
                  <a:pt x="1834859" y="869917"/>
                  <a:pt x="1834249" y="868575"/>
                </a:cubicBezTo>
                <a:cubicBezTo>
                  <a:pt x="1831688" y="862904"/>
                  <a:pt x="1829187" y="857171"/>
                  <a:pt x="1826748" y="851438"/>
                </a:cubicBezTo>
                <a:cubicBezTo>
                  <a:pt x="1826260" y="850279"/>
                  <a:pt x="1825833" y="849181"/>
                  <a:pt x="1825345" y="848022"/>
                </a:cubicBezTo>
                <a:cubicBezTo>
                  <a:pt x="1823332" y="843143"/>
                  <a:pt x="1821442" y="838264"/>
                  <a:pt x="1819551" y="833324"/>
                </a:cubicBezTo>
                <a:cubicBezTo>
                  <a:pt x="1819002" y="831860"/>
                  <a:pt x="1818453" y="830397"/>
                  <a:pt x="1817904" y="828933"/>
                </a:cubicBezTo>
                <a:cubicBezTo>
                  <a:pt x="1815770" y="823078"/>
                  <a:pt x="1813696" y="817223"/>
                  <a:pt x="1811684" y="811368"/>
                </a:cubicBezTo>
                <a:cubicBezTo>
                  <a:pt x="1811378" y="810514"/>
                  <a:pt x="1811135" y="809599"/>
                  <a:pt x="1810830" y="808746"/>
                </a:cubicBezTo>
                <a:cubicBezTo>
                  <a:pt x="1809122" y="803562"/>
                  <a:pt x="1807536" y="798378"/>
                  <a:pt x="1805951" y="793193"/>
                </a:cubicBezTo>
                <a:cubicBezTo>
                  <a:pt x="1805463" y="791669"/>
                  <a:pt x="1805036" y="790083"/>
                  <a:pt x="1804609" y="788558"/>
                </a:cubicBezTo>
                <a:cubicBezTo>
                  <a:pt x="1802901" y="782581"/>
                  <a:pt x="1801254" y="776605"/>
                  <a:pt x="1799730" y="770628"/>
                </a:cubicBezTo>
                <a:cubicBezTo>
                  <a:pt x="1799608" y="770140"/>
                  <a:pt x="1799486" y="769652"/>
                  <a:pt x="1799364" y="769225"/>
                </a:cubicBezTo>
                <a:cubicBezTo>
                  <a:pt x="1797961" y="763614"/>
                  <a:pt x="1796619" y="758003"/>
                  <a:pt x="1795399" y="752331"/>
                </a:cubicBezTo>
                <a:cubicBezTo>
                  <a:pt x="1795033" y="750745"/>
                  <a:pt x="1794729" y="749160"/>
                  <a:pt x="1794363" y="747574"/>
                </a:cubicBezTo>
                <a:cubicBezTo>
                  <a:pt x="1793143" y="741719"/>
                  <a:pt x="1791923" y="735864"/>
                  <a:pt x="1790886" y="729948"/>
                </a:cubicBezTo>
                <a:cubicBezTo>
                  <a:pt x="1790886" y="729705"/>
                  <a:pt x="1790765" y="729461"/>
                  <a:pt x="1790765" y="729217"/>
                </a:cubicBezTo>
                <a:cubicBezTo>
                  <a:pt x="1790215" y="726228"/>
                  <a:pt x="1789789" y="723301"/>
                  <a:pt x="1789301" y="720312"/>
                </a:cubicBezTo>
                <a:cubicBezTo>
                  <a:pt x="1788813" y="717141"/>
                  <a:pt x="1788325" y="714030"/>
                  <a:pt x="1787837" y="710859"/>
                </a:cubicBezTo>
                <a:cubicBezTo>
                  <a:pt x="1787593" y="709273"/>
                  <a:pt x="1787349" y="707626"/>
                  <a:pt x="1787166" y="706041"/>
                </a:cubicBezTo>
                <a:cubicBezTo>
                  <a:pt x="1786434" y="700613"/>
                  <a:pt x="1785702" y="695185"/>
                  <a:pt x="1785153" y="689696"/>
                </a:cubicBezTo>
                <a:cubicBezTo>
                  <a:pt x="1785092" y="688903"/>
                  <a:pt x="1784971" y="688110"/>
                  <a:pt x="1784910" y="687317"/>
                </a:cubicBezTo>
                <a:cubicBezTo>
                  <a:pt x="1784239" y="681219"/>
                  <a:pt x="1783751" y="675059"/>
                  <a:pt x="1783263" y="668960"/>
                </a:cubicBezTo>
                <a:cubicBezTo>
                  <a:pt x="1783141" y="667374"/>
                  <a:pt x="1783019" y="665849"/>
                  <a:pt x="1782958" y="664264"/>
                </a:cubicBezTo>
                <a:cubicBezTo>
                  <a:pt x="1782592" y="659080"/>
                  <a:pt x="1782348" y="653835"/>
                  <a:pt x="1782104" y="648590"/>
                </a:cubicBezTo>
                <a:cubicBezTo>
                  <a:pt x="1782104" y="647492"/>
                  <a:pt x="1781982" y="646333"/>
                  <a:pt x="1781982" y="645235"/>
                </a:cubicBezTo>
                <a:cubicBezTo>
                  <a:pt x="1781799" y="639136"/>
                  <a:pt x="1781677" y="632977"/>
                  <a:pt x="1781616" y="626878"/>
                </a:cubicBezTo>
                <a:cubicBezTo>
                  <a:pt x="1781616" y="625414"/>
                  <a:pt x="1781616" y="623950"/>
                  <a:pt x="1781616" y="622425"/>
                </a:cubicBezTo>
                <a:cubicBezTo>
                  <a:pt x="1781616" y="617302"/>
                  <a:pt x="1781738" y="612179"/>
                  <a:pt x="1781860" y="607056"/>
                </a:cubicBezTo>
                <a:cubicBezTo>
                  <a:pt x="1781860" y="605715"/>
                  <a:pt x="1781921" y="604373"/>
                  <a:pt x="1781982" y="603031"/>
                </a:cubicBezTo>
                <a:cubicBezTo>
                  <a:pt x="1782226" y="596932"/>
                  <a:pt x="1782531" y="590773"/>
                  <a:pt x="1782958" y="584674"/>
                </a:cubicBezTo>
                <a:cubicBezTo>
                  <a:pt x="1783019" y="583332"/>
                  <a:pt x="1783141" y="582051"/>
                  <a:pt x="1783263" y="580709"/>
                </a:cubicBezTo>
                <a:cubicBezTo>
                  <a:pt x="1783629" y="575586"/>
                  <a:pt x="1784056" y="570463"/>
                  <a:pt x="1784605" y="565401"/>
                </a:cubicBezTo>
                <a:cubicBezTo>
                  <a:pt x="1784726" y="563937"/>
                  <a:pt x="1784910" y="562474"/>
                  <a:pt x="1785032" y="561010"/>
                </a:cubicBezTo>
                <a:cubicBezTo>
                  <a:pt x="1785702" y="554911"/>
                  <a:pt x="1786434" y="548812"/>
                  <a:pt x="1787288" y="542714"/>
                </a:cubicBezTo>
                <a:cubicBezTo>
                  <a:pt x="1787471" y="541616"/>
                  <a:pt x="1787593" y="540518"/>
                  <a:pt x="1787776" y="539359"/>
                </a:cubicBezTo>
                <a:cubicBezTo>
                  <a:pt x="1788508" y="534175"/>
                  <a:pt x="1789362" y="528991"/>
                  <a:pt x="1790215" y="523868"/>
                </a:cubicBezTo>
                <a:cubicBezTo>
                  <a:pt x="1790459" y="522343"/>
                  <a:pt x="1790765" y="520758"/>
                  <a:pt x="1791008" y="519233"/>
                </a:cubicBezTo>
                <a:cubicBezTo>
                  <a:pt x="1792106" y="513195"/>
                  <a:pt x="1793265" y="507096"/>
                  <a:pt x="1794546" y="501058"/>
                </a:cubicBezTo>
                <a:cubicBezTo>
                  <a:pt x="1794729" y="500265"/>
                  <a:pt x="1794912" y="499473"/>
                  <a:pt x="1795094" y="498741"/>
                </a:cubicBezTo>
                <a:cubicBezTo>
                  <a:pt x="1796253" y="493374"/>
                  <a:pt x="1797473" y="488007"/>
                  <a:pt x="1798815" y="482640"/>
                </a:cubicBezTo>
                <a:cubicBezTo>
                  <a:pt x="1799181" y="481054"/>
                  <a:pt x="1799608" y="479468"/>
                  <a:pt x="1799974" y="477944"/>
                </a:cubicBezTo>
                <a:cubicBezTo>
                  <a:pt x="1801498" y="471906"/>
                  <a:pt x="1803084" y="465868"/>
                  <a:pt x="1804792" y="459891"/>
                </a:cubicBezTo>
                <a:cubicBezTo>
                  <a:pt x="1804853" y="459647"/>
                  <a:pt x="1804914" y="459403"/>
                  <a:pt x="1805036" y="459159"/>
                </a:cubicBezTo>
                <a:cubicBezTo>
                  <a:pt x="1806682" y="453365"/>
                  <a:pt x="1808451" y="447632"/>
                  <a:pt x="1810281" y="441960"/>
                </a:cubicBezTo>
                <a:cubicBezTo>
                  <a:pt x="1810769" y="440375"/>
                  <a:pt x="1811318" y="438850"/>
                  <a:pt x="1811805" y="437264"/>
                </a:cubicBezTo>
                <a:cubicBezTo>
                  <a:pt x="1813635" y="431714"/>
                  <a:pt x="1815526" y="426225"/>
                  <a:pt x="1817477" y="420736"/>
                </a:cubicBezTo>
                <a:cubicBezTo>
                  <a:pt x="1817660" y="420309"/>
                  <a:pt x="1817782" y="419882"/>
                  <a:pt x="1817965" y="419456"/>
                </a:cubicBezTo>
                <a:cubicBezTo>
                  <a:pt x="1820100" y="413601"/>
                  <a:pt x="1822357" y="407746"/>
                  <a:pt x="1824674" y="401952"/>
                </a:cubicBezTo>
                <a:cubicBezTo>
                  <a:pt x="1825284" y="400427"/>
                  <a:pt x="1825894" y="398963"/>
                  <a:pt x="1826504" y="397439"/>
                </a:cubicBezTo>
                <a:cubicBezTo>
                  <a:pt x="1828577" y="392377"/>
                  <a:pt x="1830712" y="387376"/>
                  <a:pt x="1832907" y="382375"/>
                </a:cubicBezTo>
                <a:cubicBezTo>
                  <a:pt x="1833212" y="381704"/>
                  <a:pt x="1833457" y="381033"/>
                  <a:pt x="1833761" y="380423"/>
                </a:cubicBezTo>
                <a:cubicBezTo>
                  <a:pt x="1833822" y="380240"/>
                  <a:pt x="1833944" y="380057"/>
                  <a:pt x="1834005" y="379935"/>
                </a:cubicBezTo>
                <a:cubicBezTo>
                  <a:pt x="1837298" y="372616"/>
                  <a:pt x="1840714" y="365359"/>
                  <a:pt x="1844312" y="358162"/>
                </a:cubicBezTo>
                <a:cubicBezTo>
                  <a:pt x="1844800" y="357186"/>
                  <a:pt x="1845288" y="356150"/>
                  <a:pt x="1845776" y="355174"/>
                </a:cubicBezTo>
                <a:cubicBezTo>
                  <a:pt x="1849313" y="348160"/>
                  <a:pt x="1852973" y="341268"/>
                  <a:pt x="1856754" y="334377"/>
                </a:cubicBezTo>
                <a:cubicBezTo>
                  <a:pt x="1857364" y="333218"/>
                  <a:pt x="1858035" y="332120"/>
                  <a:pt x="1858644" y="330961"/>
                </a:cubicBezTo>
                <a:cubicBezTo>
                  <a:pt x="1862487" y="324191"/>
                  <a:pt x="1866451" y="317422"/>
                  <a:pt x="1870537" y="310774"/>
                </a:cubicBezTo>
                <a:cubicBezTo>
                  <a:pt x="1871208" y="309676"/>
                  <a:pt x="1871879" y="308578"/>
                  <a:pt x="1872611" y="307481"/>
                </a:cubicBezTo>
                <a:cubicBezTo>
                  <a:pt x="1876819" y="300772"/>
                  <a:pt x="1881149" y="294063"/>
                  <a:pt x="1885602" y="287476"/>
                </a:cubicBezTo>
                <a:cubicBezTo>
                  <a:pt x="1886211" y="286562"/>
                  <a:pt x="1886822" y="285708"/>
                  <a:pt x="1887431" y="284793"/>
                </a:cubicBezTo>
                <a:cubicBezTo>
                  <a:pt x="1892127" y="277962"/>
                  <a:pt x="1896945" y="271253"/>
                  <a:pt x="1901886" y="264606"/>
                </a:cubicBezTo>
                <a:cubicBezTo>
                  <a:pt x="1902190" y="264179"/>
                  <a:pt x="1902556" y="263752"/>
                  <a:pt x="1902861" y="263325"/>
                </a:cubicBezTo>
                <a:cubicBezTo>
                  <a:pt x="1907923" y="256616"/>
                  <a:pt x="1913168" y="249968"/>
                  <a:pt x="1918535" y="243443"/>
                </a:cubicBezTo>
                <a:cubicBezTo>
                  <a:pt x="1918841" y="243077"/>
                  <a:pt x="1919145" y="242711"/>
                  <a:pt x="1919450" y="242284"/>
                </a:cubicBezTo>
                <a:cubicBezTo>
                  <a:pt x="1924817" y="235819"/>
                  <a:pt x="1930367" y="229476"/>
                  <a:pt x="1935978" y="223194"/>
                </a:cubicBezTo>
                <a:cubicBezTo>
                  <a:pt x="1936710" y="222401"/>
                  <a:pt x="1937442" y="221609"/>
                  <a:pt x="1938113" y="220755"/>
                </a:cubicBezTo>
                <a:cubicBezTo>
                  <a:pt x="1942626" y="215815"/>
                  <a:pt x="1947261" y="210875"/>
                  <a:pt x="1951957" y="206057"/>
                </a:cubicBezTo>
                <a:cubicBezTo>
                  <a:pt x="1951591" y="206422"/>
                  <a:pt x="1951225" y="206788"/>
                  <a:pt x="1950798" y="207154"/>
                </a:cubicBezTo>
                <a:lnTo>
                  <a:pt x="1942199" y="207459"/>
                </a:lnTo>
                <a:lnTo>
                  <a:pt x="594352" y="207459"/>
                </a:lnTo>
                <a:lnTo>
                  <a:pt x="594352" y="98"/>
                </a:lnTo>
                <a:lnTo>
                  <a:pt x="219272" y="98"/>
                </a:lnTo>
                <a:cubicBezTo>
                  <a:pt x="119007" y="-2158"/>
                  <a:pt x="63507" y="34740"/>
                  <a:pt x="33440" y="82433"/>
                </a:cubicBezTo>
                <a:cubicBezTo>
                  <a:pt x="33074" y="83043"/>
                  <a:pt x="32708" y="83652"/>
                  <a:pt x="32281" y="84262"/>
                </a:cubicBezTo>
                <a:cubicBezTo>
                  <a:pt x="-18400" y="166902"/>
                  <a:pt x="5751" y="280646"/>
                  <a:pt x="5751" y="280646"/>
                </a:cubicBezTo>
                <a:lnTo>
                  <a:pt x="5751" y="1927337"/>
                </a:lnTo>
                <a:cubicBezTo>
                  <a:pt x="5751" y="1927337"/>
                  <a:pt x="5629" y="1933314"/>
                  <a:pt x="5629" y="1933436"/>
                </a:cubicBezTo>
                <a:lnTo>
                  <a:pt x="1387142" y="1933436"/>
                </a:lnTo>
                <a:cubicBezTo>
                  <a:pt x="1729044" y="1933436"/>
                  <a:pt x="2006176" y="1656304"/>
                  <a:pt x="2006176" y="1314402"/>
                </a:cubicBezTo>
                <a:cubicBezTo>
                  <a:pt x="2006176" y="1309279"/>
                  <a:pt x="2006054" y="1304217"/>
                  <a:pt x="2005932" y="1299155"/>
                </a:cubicBezTo>
                <a:close/>
              </a:path>
            </a:pathLst>
          </a:custGeom>
          <a:solidFill>
            <a:srgbClr val="0C3C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39"/>
          <p:cNvSpPr/>
          <p:nvPr/>
        </p:nvSpPr>
        <p:spPr>
          <a:xfrm>
            <a:off x="3167405" y="4931186"/>
            <a:ext cx="1225199" cy="625132"/>
          </a:xfrm>
          <a:custGeom>
            <a:rect b="b" l="l" r="r" t="t"/>
            <a:pathLst>
              <a:path extrusionOk="0" h="625132" w="1225199">
                <a:moveTo>
                  <a:pt x="626657" y="625133"/>
                </a:moveTo>
                <a:lnTo>
                  <a:pt x="1225199" y="625133"/>
                </a:lnTo>
                <a:lnTo>
                  <a:pt x="1225199" y="624523"/>
                </a:lnTo>
                <a:cubicBezTo>
                  <a:pt x="1225199" y="624523"/>
                  <a:pt x="1082547" y="624523"/>
                  <a:pt x="1082547" y="624523"/>
                </a:cubicBezTo>
                <a:lnTo>
                  <a:pt x="1082547" y="619034"/>
                </a:lnTo>
                <a:lnTo>
                  <a:pt x="619034" y="619034"/>
                </a:lnTo>
                <a:cubicBezTo>
                  <a:pt x="277132" y="619034"/>
                  <a:pt x="0" y="341902"/>
                  <a:pt x="0" y="0"/>
                </a:cubicBezTo>
                <a:lnTo>
                  <a:pt x="0" y="80200"/>
                </a:lnTo>
                <a:cubicBezTo>
                  <a:pt x="42753" y="388131"/>
                  <a:pt x="307016" y="625133"/>
                  <a:pt x="626719" y="625133"/>
                </a:cubicBezTo>
                <a:close/>
              </a:path>
            </a:pathLst>
          </a:custGeom>
          <a:solidFill>
            <a:srgbClr val="8400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39"/>
          <p:cNvSpPr/>
          <p:nvPr/>
        </p:nvSpPr>
        <p:spPr>
          <a:xfrm>
            <a:off x="3167344" y="4896788"/>
            <a:ext cx="1036" cy="34397"/>
          </a:xfrm>
          <a:custGeom>
            <a:rect b="b" l="l" r="r" t="t"/>
            <a:pathLst>
              <a:path extrusionOk="0" h="34397" w="1036">
                <a:moveTo>
                  <a:pt x="0" y="0"/>
                </a:moveTo>
                <a:lnTo>
                  <a:pt x="0" y="34398"/>
                </a:lnTo>
                <a:cubicBezTo>
                  <a:pt x="0" y="22871"/>
                  <a:pt x="427" y="11405"/>
                  <a:pt x="10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400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39"/>
          <p:cNvSpPr/>
          <p:nvPr/>
        </p:nvSpPr>
        <p:spPr>
          <a:xfrm>
            <a:off x="3161245" y="4205422"/>
            <a:ext cx="1239916" cy="1344797"/>
          </a:xfrm>
          <a:custGeom>
            <a:rect b="b" l="l" r="r" t="t"/>
            <a:pathLst>
              <a:path extrusionOk="0" h="1344797" w="1239916">
                <a:moveTo>
                  <a:pt x="1182202" y="5062"/>
                </a:moveTo>
                <a:cubicBezTo>
                  <a:pt x="1174640" y="3110"/>
                  <a:pt x="1166101" y="1708"/>
                  <a:pt x="1156465" y="1098"/>
                </a:cubicBezTo>
                <a:lnTo>
                  <a:pt x="165157" y="1098"/>
                </a:lnTo>
                <a:lnTo>
                  <a:pt x="162169" y="0"/>
                </a:lnTo>
                <a:cubicBezTo>
                  <a:pt x="162413" y="1647"/>
                  <a:pt x="162535" y="3293"/>
                  <a:pt x="162778" y="4940"/>
                </a:cubicBezTo>
                <a:lnTo>
                  <a:pt x="161864" y="4940"/>
                </a:lnTo>
                <a:cubicBezTo>
                  <a:pt x="163205" y="12747"/>
                  <a:pt x="164425" y="20614"/>
                  <a:pt x="165462" y="28482"/>
                </a:cubicBezTo>
                <a:cubicBezTo>
                  <a:pt x="167292" y="48242"/>
                  <a:pt x="168328" y="68185"/>
                  <a:pt x="168328" y="88433"/>
                </a:cubicBezTo>
                <a:cubicBezTo>
                  <a:pt x="168328" y="108682"/>
                  <a:pt x="167414" y="127161"/>
                  <a:pt x="165645" y="146190"/>
                </a:cubicBezTo>
                <a:cubicBezTo>
                  <a:pt x="157351" y="238038"/>
                  <a:pt x="129418" y="324276"/>
                  <a:pt x="86116" y="400573"/>
                </a:cubicBezTo>
                <a:lnTo>
                  <a:pt x="85262" y="400695"/>
                </a:lnTo>
                <a:cubicBezTo>
                  <a:pt x="31043" y="494007"/>
                  <a:pt x="0" y="602445"/>
                  <a:pt x="0" y="718079"/>
                </a:cubicBezTo>
                <a:cubicBezTo>
                  <a:pt x="0" y="747903"/>
                  <a:pt x="2135" y="777238"/>
                  <a:pt x="6099" y="805903"/>
                </a:cubicBezTo>
                <a:lnTo>
                  <a:pt x="6099" y="691366"/>
                </a:lnTo>
                <a:lnTo>
                  <a:pt x="7136" y="691366"/>
                </a:lnTo>
                <a:cubicBezTo>
                  <a:pt x="6526" y="702771"/>
                  <a:pt x="6099" y="714237"/>
                  <a:pt x="6099" y="725764"/>
                </a:cubicBezTo>
                <a:cubicBezTo>
                  <a:pt x="6099" y="1067666"/>
                  <a:pt x="283231" y="1344798"/>
                  <a:pt x="625133" y="1344798"/>
                </a:cubicBezTo>
                <a:lnTo>
                  <a:pt x="1088646" y="1344798"/>
                </a:lnTo>
                <a:lnTo>
                  <a:pt x="1088646" y="582075"/>
                </a:lnTo>
                <a:cubicBezTo>
                  <a:pt x="1092427" y="455219"/>
                  <a:pt x="1158539" y="457170"/>
                  <a:pt x="1158539" y="457170"/>
                </a:cubicBezTo>
                <a:cubicBezTo>
                  <a:pt x="1232213" y="457170"/>
                  <a:pt x="1221113" y="352758"/>
                  <a:pt x="1221113" y="352758"/>
                </a:cubicBezTo>
                <a:lnTo>
                  <a:pt x="1221113" y="296709"/>
                </a:lnTo>
                <a:lnTo>
                  <a:pt x="1238617" y="296709"/>
                </a:lnTo>
                <a:lnTo>
                  <a:pt x="1238739" y="280791"/>
                </a:lnTo>
                <a:lnTo>
                  <a:pt x="1238739" y="94532"/>
                </a:lnTo>
                <a:cubicBezTo>
                  <a:pt x="1238739" y="94532"/>
                  <a:pt x="1253010" y="23298"/>
                  <a:pt x="1182202" y="4940"/>
                </a:cubicBezTo>
                <a:close/>
              </a:path>
            </a:pathLst>
          </a:custGeom>
          <a:solidFill>
            <a:srgbClr val="3E69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39"/>
          <p:cNvSpPr/>
          <p:nvPr/>
        </p:nvSpPr>
        <p:spPr>
          <a:xfrm>
            <a:off x="4249891" y="5550220"/>
            <a:ext cx="142713" cy="5488"/>
          </a:xfrm>
          <a:custGeom>
            <a:rect b="b" l="l" r="r" t="t"/>
            <a:pathLst>
              <a:path extrusionOk="0" h="5488" w="142713">
                <a:moveTo>
                  <a:pt x="0" y="0"/>
                </a:moveTo>
                <a:lnTo>
                  <a:pt x="142713" y="0"/>
                </a:lnTo>
                <a:lnTo>
                  <a:pt x="142713" y="5489"/>
                </a:lnTo>
                <a:lnTo>
                  <a:pt x="0" y="5489"/>
                </a:lnTo>
                <a:close/>
              </a:path>
            </a:pathLst>
          </a:custGeom>
          <a:solidFill>
            <a:srgbClr val="3B8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39"/>
          <p:cNvSpPr/>
          <p:nvPr/>
        </p:nvSpPr>
        <p:spPr>
          <a:xfrm>
            <a:off x="4249952" y="4502192"/>
            <a:ext cx="1463725" cy="1053577"/>
          </a:xfrm>
          <a:custGeom>
            <a:rect b="b" l="l" r="r" t="t"/>
            <a:pathLst>
              <a:path extrusionOk="0" h="1053577" w="1463725">
                <a:moveTo>
                  <a:pt x="1443050" y="0"/>
                </a:moveTo>
                <a:lnTo>
                  <a:pt x="149971" y="0"/>
                </a:lnTo>
                <a:lnTo>
                  <a:pt x="149971" y="2074"/>
                </a:lnTo>
                <a:lnTo>
                  <a:pt x="132467" y="2074"/>
                </a:lnTo>
                <a:lnTo>
                  <a:pt x="132467" y="56049"/>
                </a:lnTo>
                <a:cubicBezTo>
                  <a:pt x="132467" y="56049"/>
                  <a:pt x="143567" y="160461"/>
                  <a:pt x="69893" y="160461"/>
                </a:cubicBezTo>
                <a:cubicBezTo>
                  <a:pt x="69893" y="160461"/>
                  <a:pt x="3781" y="158509"/>
                  <a:pt x="0" y="285366"/>
                </a:cubicBezTo>
                <a:lnTo>
                  <a:pt x="0" y="1048089"/>
                </a:lnTo>
                <a:lnTo>
                  <a:pt x="142713" y="1048089"/>
                </a:lnTo>
                <a:lnTo>
                  <a:pt x="142713" y="1053577"/>
                </a:lnTo>
                <a:cubicBezTo>
                  <a:pt x="142713" y="1053577"/>
                  <a:pt x="1463725" y="1053577"/>
                  <a:pt x="1463725" y="1053577"/>
                </a:cubicBezTo>
                <a:lnTo>
                  <a:pt x="1463725" y="61"/>
                </a:lnTo>
                <a:lnTo>
                  <a:pt x="1443111" y="61"/>
                </a:lnTo>
                <a:close/>
              </a:path>
            </a:pathLst>
          </a:custGeom>
          <a:solidFill>
            <a:srgbClr val="6688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39"/>
          <p:cNvSpPr/>
          <p:nvPr/>
        </p:nvSpPr>
        <p:spPr>
          <a:xfrm>
            <a:off x="4382358" y="4502192"/>
            <a:ext cx="17503" cy="2073"/>
          </a:xfrm>
          <a:custGeom>
            <a:rect b="b" l="l" r="r" t="t"/>
            <a:pathLst>
              <a:path extrusionOk="0" h="2073" w="17503">
                <a:moveTo>
                  <a:pt x="0" y="0"/>
                </a:moveTo>
                <a:lnTo>
                  <a:pt x="17504" y="0"/>
                </a:lnTo>
                <a:lnTo>
                  <a:pt x="17504" y="2074"/>
                </a:lnTo>
                <a:lnTo>
                  <a:pt x="0" y="2074"/>
                </a:lnTo>
                <a:close/>
              </a:path>
            </a:pathLst>
          </a:custGeom>
          <a:solidFill>
            <a:srgbClr val="3B8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39"/>
          <p:cNvSpPr/>
          <p:nvPr/>
        </p:nvSpPr>
        <p:spPr>
          <a:xfrm>
            <a:off x="5902681" y="1656100"/>
            <a:ext cx="2140698" cy="988014"/>
          </a:xfrm>
          <a:custGeom>
            <a:rect b="b" l="l" r="r" t="t"/>
            <a:pathLst>
              <a:path extrusionOk="0" h="988014" w="2140698">
                <a:moveTo>
                  <a:pt x="0" y="0"/>
                </a:moveTo>
                <a:lnTo>
                  <a:pt x="0" y="420821"/>
                </a:lnTo>
                <a:cubicBezTo>
                  <a:pt x="0" y="506205"/>
                  <a:pt x="79285" y="506205"/>
                  <a:pt x="79285" y="506205"/>
                </a:cubicBezTo>
                <a:lnTo>
                  <a:pt x="554996" y="506205"/>
                </a:lnTo>
                <a:cubicBezTo>
                  <a:pt x="737962" y="512304"/>
                  <a:pt x="725764" y="676973"/>
                  <a:pt x="725764" y="676973"/>
                </a:cubicBezTo>
                <a:lnTo>
                  <a:pt x="725764" y="811148"/>
                </a:lnTo>
                <a:cubicBezTo>
                  <a:pt x="725764" y="908730"/>
                  <a:pt x="774555" y="957521"/>
                  <a:pt x="774555" y="957521"/>
                </a:cubicBezTo>
                <a:cubicBezTo>
                  <a:pt x="774555" y="957521"/>
                  <a:pt x="786752" y="988015"/>
                  <a:pt x="896532" y="988015"/>
                </a:cubicBezTo>
                <a:lnTo>
                  <a:pt x="1768668" y="988015"/>
                </a:lnTo>
                <a:cubicBezTo>
                  <a:pt x="1768668" y="988015"/>
                  <a:pt x="1847953" y="981916"/>
                  <a:pt x="1854052" y="927026"/>
                </a:cubicBezTo>
                <a:cubicBezTo>
                  <a:pt x="1860151" y="872137"/>
                  <a:pt x="1854052" y="634281"/>
                  <a:pt x="1854052" y="634281"/>
                </a:cubicBezTo>
                <a:cubicBezTo>
                  <a:pt x="1854052" y="634281"/>
                  <a:pt x="1841854" y="536699"/>
                  <a:pt x="1896744" y="536699"/>
                </a:cubicBezTo>
                <a:cubicBezTo>
                  <a:pt x="1951634" y="536699"/>
                  <a:pt x="2120267" y="542737"/>
                  <a:pt x="2134356" y="273412"/>
                </a:cubicBezTo>
                <a:cubicBezTo>
                  <a:pt x="2134417" y="271704"/>
                  <a:pt x="2134539" y="270057"/>
                  <a:pt x="2134600" y="268350"/>
                </a:cubicBezTo>
                <a:lnTo>
                  <a:pt x="2134600" y="3049"/>
                </a:lnTo>
                <a:cubicBezTo>
                  <a:pt x="2134600" y="3049"/>
                  <a:pt x="2134782" y="3049"/>
                  <a:pt x="2134782" y="3049"/>
                </a:cubicBezTo>
                <a:cubicBezTo>
                  <a:pt x="2135332" y="3049"/>
                  <a:pt x="2137954" y="2988"/>
                  <a:pt x="2140699" y="3049"/>
                </a:cubicBezTo>
                <a:lnTo>
                  <a:pt x="2140699" y="61"/>
                </a:lnTo>
                <a:lnTo>
                  <a:pt x="0" y="61"/>
                </a:lnTo>
                <a:close/>
              </a:path>
            </a:pathLst>
          </a:custGeom>
          <a:solidFill>
            <a:srgbClr val="092E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39"/>
          <p:cNvSpPr/>
          <p:nvPr/>
        </p:nvSpPr>
        <p:spPr>
          <a:xfrm>
            <a:off x="8043379" y="1659149"/>
            <a:ext cx="6098" cy="6098"/>
          </a:xfrm>
          <a:custGeom>
            <a:rect b="b" l="l" r="r" t="t"/>
            <a:pathLst>
              <a:path extrusionOk="0" h="6098" w="6098">
                <a:moveTo>
                  <a:pt x="6099" y="0"/>
                </a:moveTo>
                <a:cubicBezTo>
                  <a:pt x="6099" y="0"/>
                  <a:pt x="3049" y="0"/>
                  <a:pt x="0" y="0"/>
                </a:cubicBezTo>
                <a:lnTo>
                  <a:pt x="0" y="0"/>
                </a:lnTo>
                <a:cubicBezTo>
                  <a:pt x="0" y="0"/>
                  <a:pt x="6099" y="0"/>
                  <a:pt x="6099" y="0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39"/>
          <p:cNvSpPr/>
          <p:nvPr/>
        </p:nvSpPr>
        <p:spPr>
          <a:xfrm>
            <a:off x="7679399" y="3792712"/>
            <a:ext cx="14759" cy="13661"/>
          </a:xfrm>
          <a:custGeom>
            <a:rect b="b" l="l" r="r" t="t"/>
            <a:pathLst>
              <a:path extrusionOk="0" h="13661" w="14759">
                <a:moveTo>
                  <a:pt x="14759" y="0"/>
                </a:moveTo>
                <a:cubicBezTo>
                  <a:pt x="9697" y="4513"/>
                  <a:pt x="4818" y="9087"/>
                  <a:pt x="0" y="13662"/>
                </a:cubicBezTo>
                <a:cubicBezTo>
                  <a:pt x="4818" y="9026"/>
                  <a:pt x="9758" y="4452"/>
                  <a:pt x="14759" y="0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39"/>
          <p:cNvSpPr/>
          <p:nvPr/>
        </p:nvSpPr>
        <p:spPr>
          <a:xfrm>
            <a:off x="7665067" y="3809972"/>
            <a:ext cx="10550" cy="10551"/>
          </a:xfrm>
          <a:custGeom>
            <a:rect b="b" l="l" r="r" t="t"/>
            <a:pathLst>
              <a:path extrusionOk="0" h="10551" w="10550">
                <a:moveTo>
                  <a:pt x="793" y="9697"/>
                </a:moveTo>
                <a:cubicBezTo>
                  <a:pt x="793" y="9697"/>
                  <a:pt x="244" y="10246"/>
                  <a:pt x="0" y="10551"/>
                </a:cubicBezTo>
                <a:cubicBezTo>
                  <a:pt x="3476" y="7014"/>
                  <a:pt x="7013" y="3476"/>
                  <a:pt x="10551" y="0"/>
                </a:cubicBezTo>
                <a:cubicBezTo>
                  <a:pt x="7258" y="3171"/>
                  <a:pt x="4025" y="6404"/>
                  <a:pt x="793" y="9636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39"/>
          <p:cNvSpPr/>
          <p:nvPr/>
        </p:nvSpPr>
        <p:spPr>
          <a:xfrm>
            <a:off x="7662689" y="3819669"/>
            <a:ext cx="3110" cy="3110"/>
          </a:xfrm>
          <a:custGeom>
            <a:rect b="b" l="l" r="r" t="t"/>
            <a:pathLst>
              <a:path extrusionOk="0" h="3110" w="3110">
                <a:moveTo>
                  <a:pt x="61" y="3110"/>
                </a:moveTo>
                <a:cubicBezTo>
                  <a:pt x="793" y="2318"/>
                  <a:pt x="1586" y="1586"/>
                  <a:pt x="2318" y="854"/>
                </a:cubicBezTo>
                <a:cubicBezTo>
                  <a:pt x="2622" y="549"/>
                  <a:pt x="2866" y="305"/>
                  <a:pt x="3110" y="0"/>
                </a:cubicBezTo>
                <a:cubicBezTo>
                  <a:pt x="2073" y="1037"/>
                  <a:pt x="1037" y="2074"/>
                  <a:pt x="0" y="3110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39"/>
          <p:cNvSpPr/>
          <p:nvPr/>
        </p:nvSpPr>
        <p:spPr>
          <a:xfrm>
            <a:off x="7601090" y="3818083"/>
            <a:ext cx="66416" cy="6220"/>
          </a:xfrm>
          <a:custGeom>
            <a:rect b="b" l="l" r="r" t="t"/>
            <a:pathLst>
              <a:path extrusionOk="0" h="6220" w="66416">
                <a:moveTo>
                  <a:pt x="60562" y="5855"/>
                </a:moveTo>
                <a:cubicBezTo>
                  <a:pt x="60928" y="5489"/>
                  <a:pt x="61294" y="5123"/>
                  <a:pt x="61721" y="4757"/>
                </a:cubicBezTo>
                <a:cubicBezTo>
                  <a:pt x="62757" y="3720"/>
                  <a:pt x="63794" y="2684"/>
                  <a:pt x="64831" y="1647"/>
                </a:cubicBezTo>
                <a:cubicBezTo>
                  <a:pt x="65380" y="1098"/>
                  <a:pt x="65868" y="549"/>
                  <a:pt x="66417" y="0"/>
                </a:cubicBezTo>
                <a:lnTo>
                  <a:pt x="64221" y="122"/>
                </a:lnTo>
                <a:lnTo>
                  <a:pt x="5550" y="122"/>
                </a:lnTo>
                <a:cubicBezTo>
                  <a:pt x="3660" y="2135"/>
                  <a:pt x="1830" y="4147"/>
                  <a:pt x="0" y="6221"/>
                </a:cubicBezTo>
                <a:lnTo>
                  <a:pt x="52023" y="6221"/>
                </a:lnTo>
                <a:lnTo>
                  <a:pt x="60623" y="5916"/>
                </a:ln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39"/>
          <p:cNvSpPr/>
          <p:nvPr/>
        </p:nvSpPr>
        <p:spPr>
          <a:xfrm>
            <a:off x="8037463" y="1659122"/>
            <a:ext cx="5916" cy="27"/>
          </a:xfrm>
          <a:custGeom>
            <a:rect b="b" l="l" r="r" t="t"/>
            <a:pathLst>
              <a:path extrusionOk="0" h="27" w="5916">
                <a:moveTo>
                  <a:pt x="0" y="27"/>
                </a:moveTo>
                <a:lnTo>
                  <a:pt x="5916" y="27"/>
                </a:lnTo>
                <a:cubicBezTo>
                  <a:pt x="3172" y="-34"/>
                  <a:pt x="549" y="27"/>
                  <a:pt x="0" y="27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39"/>
          <p:cNvSpPr/>
          <p:nvPr/>
        </p:nvSpPr>
        <p:spPr>
          <a:xfrm>
            <a:off x="6303063" y="1659149"/>
            <a:ext cx="2737417" cy="2165094"/>
          </a:xfrm>
          <a:custGeom>
            <a:rect b="b" l="l" r="r" t="t"/>
            <a:pathLst>
              <a:path extrusionOk="0" h="2165094" w="2737417">
                <a:moveTo>
                  <a:pt x="1758613" y="0"/>
                </a:moveTo>
                <a:lnTo>
                  <a:pt x="1734400" y="0"/>
                </a:lnTo>
                <a:cubicBezTo>
                  <a:pt x="1734400" y="0"/>
                  <a:pt x="1734217" y="0"/>
                  <a:pt x="1734217" y="0"/>
                </a:cubicBezTo>
                <a:lnTo>
                  <a:pt x="1734217" y="265300"/>
                </a:lnTo>
                <a:cubicBezTo>
                  <a:pt x="1734156" y="267008"/>
                  <a:pt x="1734034" y="268716"/>
                  <a:pt x="1733973" y="270362"/>
                </a:cubicBezTo>
                <a:cubicBezTo>
                  <a:pt x="1719885" y="539688"/>
                  <a:pt x="1550885" y="533650"/>
                  <a:pt x="1496361" y="533650"/>
                </a:cubicBezTo>
                <a:cubicBezTo>
                  <a:pt x="1441838" y="533650"/>
                  <a:pt x="1453669" y="631232"/>
                  <a:pt x="1453669" y="631232"/>
                </a:cubicBezTo>
                <a:cubicBezTo>
                  <a:pt x="1453669" y="631232"/>
                  <a:pt x="1459768" y="869087"/>
                  <a:pt x="1453669" y="923977"/>
                </a:cubicBezTo>
                <a:cubicBezTo>
                  <a:pt x="1447571" y="978867"/>
                  <a:pt x="1368285" y="984965"/>
                  <a:pt x="1368285" y="984965"/>
                </a:cubicBezTo>
                <a:lnTo>
                  <a:pt x="496149" y="984965"/>
                </a:lnTo>
                <a:cubicBezTo>
                  <a:pt x="386370" y="984965"/>
                  <a:pt x="374172" y="954471"/>
                  <a:pt x="374172" y="954471"/>
                </a:cubicBezTo>
                <a:lnTo>
                  <a:pt x="93625" y="954471"/>
                </a:lnTo>
                <a:cubicBezTo>
                  <a:pt x="-22254" y="954471"/>
                  <a:pt x="2142" y="1149635"/>
                  <a:pt x="2142" y="1149635"/>
                </a:cubicBezTo>
                <a:lnTo>
                  <a:pt x="2142" y="2165094"/>
                </a:lnTo>
                <a:lnTo>
                  <a:pt x="1297966" y="2165094"/>
                </a:lnTo>
                <a:cubicBezTo>
                  <a:pt x="1299795" y="2163021"/>
                  <a:pt x="1301686" y="2161008"/>
                  <a:pt x="1303516" y="2158995"/>
                </a:cubicBezTo>
                <a:lnTo>
                  <a:pt x="1362187" y="2158995"/>
                </a:lnTo>
                <a:lnTo>
                  <a:pt x="1364382" y="2158873"/>
                </a:lnTo>
                <a:cubicBezTo>
                  <a:pt x="1363833" y="2159422"/>
                  <a:pt x="1363345" y="2159971"/>
                  <a:pt x="1362797" y="2160520"/>
                </a:cubicBezTo>
                <a:cubicBezTo>
                  <a:pt x="1366029" y="2157288"/>
                  <a:pt x="1369261" y="2154055"/>
                  <a:pt x="1372555" y="2150884"/>
                </a:cubicBezTo>
                <a:cubicBezTo>
                  <a:pt x="1373836" y="2149664"/>
                  <a:pt x="1375055" y="2148444"/>
                  <a:pt x="1376336" y="2147286"/>
                </a:cubicBezTo>
                <a:cubicBezTo>
                  <a:pt x="1381154" y="2142651"/>
                  <a:pt x="1386094" y="2138076"/>
                  <a:pt x="1391095" y="2133624"/>
                </a:cubicBezTo>
                <a:cubicBezTo>
                  <a:pt x="1495203" y="2040799"/>
                  <a:pt x="1622364" y="1990545"/>
                  <a:pt x="1750867" y="1981702"/>
                </a:cubicBezTo>
                <a:lnTo>
                  <a:pt x="1758552" y="1979140"/>
                </a:lnTo>
                <a:cubicBezTo>
                  <a:pt x="2290249" y="1979140"/>
                  <a:pt x="2722964" y="1550573"/>
                  <a:pt x="2737052" y="1016496"/>
                </a:cubicBezTo>
                <a:cubicBezTo>
                  <a:pt x="2737296" y="1007592"/>
                  <a:pt x="2737418" y="998627"/>
                  <a:pt x="2737418" y="989600"/>
                </a:cubicBezTo>
                <a:cubicBezTo>
                  <a:pt x="2737418" y="443082"/>
                  <a:pt x="2299154" y="61"/>
                  <a:pt x="1758552" y="61"/>
                </a:cubicBezTo>
                <a:close/>
              </a:path>
            </a:pathLst>
          </a:custGeom>
          <a:solidFill>
            <a:srgbClr val="57C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39"/>
          <p:cNvSpPr/>
          <p:nvPr/>
        </p:nvSpPr>
        <p:spPr>
          <a:xfrm>
            <a:off x="9802407" y="4244824"/>
            <a:ext cx="240955" cy="254111"/>
          </a:xfrm>
          <a:custGeom>
            <a:rect b="b" l="l" r="r" t="t"/>
            <a:pathLst>
              <a:path extrusionOk="0" h="254111" w="240955">
                <a:moveTo>
                  <a:pt x="240955" y="29"/>
                </a:moveTo>
                <a:lnTo>
                  <a:pt x="240955" y="32150"/>
                </a:lnTo>
                <a:cubicBezTo>
                  <a:pt x="240955" y="142763"/>
                  <a:pt x="152264" y="232424"/>
                  <a:pt x="41680" y="232424"/>
                </a:cubicBezTo>
                <a:lnTo>
                  <a:pt x="40769" y="232247"/>
                </a:lnTo>
                <a:cubicBezTo>
                  <a:pt x="25782" y="232247"/>
                  <a:pt x="11206" y="242004"/>
                  <a:pt x="4182" y="254111"/>
                </a:cubicBezTo>
                <a:cubicBezTo>
                  <a:pt x="4182" y="254111"/>
                  <a:pt x="-226" y="245707"/>
                  <a:pt x="9" y="233129"/>
                </a:cubicBezTo>
                <a:cubicBezTo>
                  <a:pt x="244" y="220551"/>
                  <a:pt x="8120" y="208708"/>
                  <a:pt x="8120" y="208708"/>
                </a:cubicBezTo>
                <a:cubicBezTo>
                  <a:pt x="8120" y="208708"/>
                  <a:pt x="19963" y="190958"/>
                  <a:pt x="45618" y="192927"/>
                </a:cubicBezTo>
                <a:cubicBezTo>
                  <a:pt x="71273" y="194896"/>
                  <a:pt x="167957" y="173208"/>
                  <a:pt x="195581" y="110055"/>
                </a:cubicBezTo>
                <a:cubicBezTo>
                  <a:pt x="195581" y="110055"/>
                  <a:pt x="225174" y="32003"/>
                  <a:pt x="240955" y="0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39"/>
          <p:cNvSpPr/>
          <p:nvPr/>
        </p:nvSpPr>
        <p:spPr>
          <a:xfrm>
            <a:off x="9880733" y="4612370"/>
            <a:ext cx="503373" cy="281000"/>
          </a:xfrm>
          <a:custGeom>
            <a:rect b="b" l="l" r="r" t="t"/>
            <a:pathLst>
              <a:path extrusionOk="0" h="281000" w="503373">
                <a:moveTo>
                  <a:pt x="398403" y="84900"/>
                </a:moveTo>
                <a:lnTo>
                  <a:pt x="220816" y="82931"/>
                </a:lnTo>
                <a:cubicBezTo>
                  <a:pt x="189254" y="82931"/>
                  <a:pt x="134006" y="94774"/>
                  <a:pt x="134006" y="94774"/>
                </a:cubicBezTo>
                <a:cubicBezTo>
                  <a:pt x="134006" y="94774"/>
                  <a:pt x="41260" y="130303"/>
                  <a:pt x="15605" y="205270"/>
                </a:cubicBezTo>
                <a:cubicBezTo>
                  <a:pt x="3350" y="241034"/>
                  <a:pt x="88" y="265337"/>
                  <a:pt x="0" y="281001"/>
                </a:cubicBezTo>
                <a:cubicBezTo>
                  <a:pt x="2410" y="279590"/>
                  <a:pt x="5143" y="278885"/>
                  <a:pt x="7846" y="278826"/>
                </a:cubicBezTo>
                <a:cubicBezTo>
                  <a:pt x="28212" y="189812"/>
                  <a:pt x="107851" y="123368"/>
                  <a:pt x="203036" y="123368"/>
                </a:cubicBezTo>
                <a:lnTo>
                  <a:pt x="415006" y="123368"/>
                </a:lnTo>
                <a:cubicBezTo>
                  <a:pt x="463819" y="123368"/>
                  <a:pt x="503374" y="83812"/>
                  <a:pt x="503374" y="35000"/>
                </a:cubicBezTo>
                <a:lnTo>
                  <a:pt x="503374" y="0"/>
                </a:lnTo>
                <a:cubicBezTo>
                  <a:pt x="491090" y="96713"/>
                  <a:pt x="398344" y="84900"/>
                  <a:pt x="398344" y="84900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39"/>
          <p:cNvSpPr/>
          <p:nvPr/>
        </p:nvSpPr>
        <p:spPr>
          <a:xfrm>
            <a:off x="8088318" y="4820402"/>
            <a:ext cx="1815101" cy="377155"/>
          </a:xfrm>
          <a:custGeom>
            <a:rect b="b" l="l" r="r" t="t"/>
            <a:pathLst>
              <a:path extrusionOk="0" h="377155" w="1815101">
                <a:moveTo>
                  <a:pt x="2998" y="0"/>
                </a:moveTo>
                <a:lnTo>
                  <a:pt x="0" y="78875"/>
                </a:lnTo>
                <a:cubicBezTo>
                  <a:pt x="0" y="243620"/>
                  <a:pt x="110555" y="377156"/>
                  <a:pt x="246970" y="377156"/>
                </a:cubicBezTo>
                <a:lnTo>
                  <a:pt x="1568131" y="377156"/>
                </a:lnTo>
                <a:cubicBezTo>
                  <a:pt x="1704518" y="377156"/>
                  <a:pt x="1815102" y="243620"/>
                  <a:pt x="1815102" y="78875"/>
                </a:cubicBezTo>
                <a:lnTo>
                  <a:pt x="1815102" y="999"/>
                </a:lnTo>
              </a:path>
            </a:pathLst>
          </a:custGeom>
          <a:solidFill>
            <a:srgbClr val="0F4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39"/>
          <p:cNvSpPr/>
          <p:nvPr/>
        </p:nvSpPr>
        <p:spPr>
          <a:xfrm>
            <a:off x="7756302" y="4331281"/>
            <a:ext cx="359534" cy="386295"/>
          </a:xfrm>
          <a:custGeom>
            <a:rect b="b" l="l" r="r" t="t"/>
            <a:pathLst>
              <a:path extrusionOk="0" h="386295" w="359534">
                <a:moveTo>
                  <a:pt x="0" y="0"/>
                </a:moveTo>
                <a:lnTo>
                  <a:pt x="0" y="47842"/>
                </a:lnTo>
                <a:cubicBezTo>
                  <a:pt x="0" y="212587"/>
                  <a:pt x="132066" y="346123"/>
                  <a:pt x="296811" y="346123"/>
                </a:cubicBezTo>
                <a:lnTo>
                  <a:pt x="298163" y="345888"/>
                </a:lnTo>
                <a:cubicBezTo>
                  <a:pt x="320497" y="345888"/>
                  <a:pt x="345153" y="368251"/>
                  <a:pt x="355585" y="386295"/>
                </a:cubicBezTo>
                <a:cubicBezTo>
                  <a:pt x="355585" y="386295"/>
                  <a:pt x="361463" y="368663"/>
                  <a:pt x="358877" y="347240"/>
                </a:cubicBezTo>
                <a:cubicBezTo>
                  <a:pt x="356614" y="328637"/>
                  <a:pt x="346769" y="310888"/>
                  <a:pt x="346769" y="310888"/>
                </a:cubicBezTo>
                <a:cubicBezTo>
                  <a:pt x="346769" y="310888"/>
                  <a:pt x="329137" y="284439"/>
                  <a:pt x="290933" y="287378"/>
                </a:cubicBezTo>
                <a:cubicBezTo>
                  <a:pt x="252730" y="290316"/>
                  <a:pt x="108733" y="257991"/>
                  <a:pt x="67591" y="163951"/>
                </a:cubicBezTo>
                <a:cubicBezTo>
                  <a:pt x="67591" y="163951"/>
                  <a:pt x="23510" y="47725"/>
                  <a:pt x="0" y="29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39"/>
          <p:cNvSpPr/>
          <p:nvPr/>
        </p:nvSpPr>
        <p:spPr>
          <a:xfrm>
            <a:off x="7755479" y="4039231"/>
            <a:ext cx="2628716" cy="1105459"/>
          </a:xfrm>
          <a:custGeom>
            <a:rect b="b" l="l" r="r" t="t"/>
            <a:pathLst>
              <a:path extrusionOk="0" h="1105459" w="2628716">
                <a:moveTo>
                  <a:pt x="2540320" y="481422"/>
                </a:moveTo>
                <a:lnTo>
                  <a:pt x="2087697" y="481422"/>
                </a:lnTo>
                <a:cubicBezTo>
                  <a:pt x="2065304" y="481422"/>
                  <a:pt x="2047173" y="463260"/>
                  <a:pt x="2047173" y="440897"/>
                </a:cubicBezTo>
                <a:cubicBezTo>
                  <a:pt x="2047173" y="418533"/>
                  <a:pt x="2064247" y="400372"/>
                  <a:pt x="2086640" y="400372"/>
                </a:cubicBezTo>
                <a:lnTo>
                  <a:pt x="2087639" y="400548"/>
                </a:lnTo>
                <a:cubicBezTo>
                  <a:pt x="2198252" y="400548"/>
                  <a:pt x="2287913" y="310888"/>
                  <a:pt x="2287913" y="200274"/>
                </a:cubicBezTo>
                <a:cubicBezTo>
                  <a:pt x="2287913" y="89660"/>
                  <a:pt x="2198252" y="0"/>
                  <a:pt x="2087639" y="0"/>
                </a:cubicBezTo>
                <a:lnTo>
                  <a:pt x="1606541" y="0"/>
                </a:lnTo>
                <a:cubicBezTo>
                  <a:pt x="1606541" y="147"/>
                  <a:pt x="1606541" y="323"/>
                  <a:pt x="1606541" y="470"/>
                </a:cubicBezTo>
                <a:lnTo>
                  <a:pt x="298280" y="470"/>
                </a:lnTo>
                <a:cubicBezTo>
                  <a:pt x="133536" y="470"/>
                  <a:pt x="0" y="134006"/>
                  <a:pt x="0" y="298751"/>
                </a:cubicBezTo>
                <a:cubicBezTo>
                  <a:pt x="0" y="463495"/>
                  <a:pt x="133536" y="597031"/>
                  <a:pt x="298280" y="597031"/>
                </a:cubicBezTo>
                <a:lnTo>
                  <a:pt x="299750" y="596796"/>
                </a:lnTo>
                <a:cubicBezTo>
                  <a:pt x="333075" y="596796"/>
                  <a:pt x="358524" y="623832"/>
                  <a:pt x="358524" y="657157"/>
                </a:cubicBezTo>
                <a:cubicBezTo>
                  <a:pt x="358524" y="665004"/>
                  <a:pt x="359112" y="671469"/>
                  <a:pt x="356408" y="678346"/>
                </a:cubicBezTo>
                <a:cubicBezTo>
                  <a:pt x="359905" y="693597"/>
                  <a:pt x="356614" y="679550"/>
                  <a:pt x="356614" y="679403"/>
                </a:cubicBezTo>
                <a:cubicBezTo>
                  <a:pt x="341391" y="718136"/>
                  <a:pt x="332840" y="761453"/>
                  <a:pt x="332840" y="807179"/>
                </a:cubicBezTo>
                <a:cubicBezTo>
                  <a:pt x="332840" y="971924"/>
                  <a:pt x="443394" y="1105460"/>
                  <a:pt x="579810" y="1105460"/>
                </a:cubicBezTo>
                <a:lnTo>
                  <a:pt x="1900971" y="1105460"/>
                </a:lnTo>
                <a:cubicBezTo>
                  <a:pt x="2037357" y="1105460"/>
                  <a:pt x="2147941" y="971924"/>
                  <a:pt x="2147941" y="807179"/>
                </a:cubicBezTo>
                <a:cubicBezTo>
                  <a:pt x="2147941" y="781759"/>
                  <a:pt x="2149264" y="771709"/>
                  <a:pt x="2150909" y="766595"/>
                </a:cubicBezTo>
                <a:cubicBezTo>
                  <a:pt x="2184352" y="702678"/>
                  <a:pt x="2251237" y="659067"/>
                  <a:pt x="2328379" y="659067"/>
                </a:cubicBezTo>
                <a:lnTo>
                  <a:pt x="2540349" y="659067"/>
                </a:lnTo>
                <a:cubicBezTo>
                  <a:pt x="2589161" y="659067"/>
                  <a:pt x="2628716" y="619512"/>
                  <a:pt x="2628716" y="570700"/>
                </a:cubicBezTo>
                <a:cubicBezTo>
                  <a:pt x="2628716" y="521888"/>
                  <a:pt x="2589161" y="481480"/>
                  <a:pt x="2540349" y="481480"/>
                </a:cubicBezTo>
                <a:close/>
              </a:path>
            </a:pathLst>
          </a:custGeom>
          <a:solidFill>
            <a:srgbClr val="7493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752" y="2032563"/>
            <a:ext cx="556343" cy="1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7875" y="2426067"/>
            <a:ext cx="544243" cy="15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0135" y="2235835"/>
            <a:ext cx="692656" cy="226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2o.ai is the leading company that can make a huge difference - Passionate  In Marketing" id="534" name="Google Shape;534;p1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9057" y="2587489"/>
            <a:ext cx="660999" cy="2891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F AI &amp; Data Foundation Logos and Artwork - ONNX" id="535" name="Google Shape;535;p1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80714" y="2073889"/>
            <a:ext cx="552056" cy="152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139"/>
          <p:cNvGrpSpPr/>
          <p:nvPr/>
        </p:nvGrpSpPr>
        <p:grpSpPr>
          <a:xfrm>
            <a:off x="3931143" y="1614964"/>
            <a:ext cx="814547" cy="408346"/>
            <a:chOff x="3833433" y="1764289"/>
            <a:chExt cx="482329" cy="241799"/>
          </a:xfrm>
        </p:grpSpPr>
        <p:pic>
          <p:nvPicPr>
            <p:cNvPr id="537" name="Google Shape;537;p1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33433" y="1764289"/>
              <a:ext cx="482329" cy="241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139"/>
            <p:cNvPicPr preferRelativeResize="0"/>
            <p:nvPr/>
          </p:nvPicPr>
          <p:blipFill rotWithShape="1">
            <a:blip r:embed="rId9">
              <a:alphaModFix/>
            </a:blip>
            <a:srcRect b="0" l="38746" r="0" t="0"/>
            <a:stretch/>
          </p:blipFill>
          <p:spPr>
            <a:xfrm>
              <a:off x="4019418" y="1764924"/>
              <a:ext cx="295447" cy="2411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9" name="Google Shape;539;p1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02163" y="1754176"/>
            <a:ext cx="590121" cy="227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 and Machine Learning Applications in Atlanta | Digital Scientists" id="540" name="Google Shape;540;p1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62973" y="2663459"/>
            <a:ext cx="897796" cy="3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39"/>
          <p:cNvSpPr txBox="1"/>
          <p:nvPr/>
        </p:nvSpPr>
        <p:spPr>
          <a:xfrm>
            <a:off x="944018" y="1440388"/>
            <a:ext cx="16890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Machine learning National Park</a:t>
            </a:r>
            <a:endParaRPr/>
          </a:p>
        </p:txBody>
      </p:sp>
      <p:pic>
        <p:nvPicPr>
          <p:cNvPr id="542" name="Google Shape;542;p1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74981" y="4952342"/>
            <a:ext cx="807864" cy="177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ak – Riak" id="543" name="Google Shape;543;p1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34348" y="5075549"/>
            <a:ext cx="299652" cy="299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 HBase – Apache HBase™ Home" id="544" name="Google Shape;544;p1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02524" y="4670363"/>
            <a:ext cx="750127" cy="19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3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56007" y="4611201"/>
            <a:ext cx="281980" cy="28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785510" y="5295397"/>
            <a:ext cx="856764" cy="23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QTT to Cassandra in Real-Time" id="547" name="Google Shape;547;p1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133928" y="4950032"/>
            <a:ext cx="459927" cy="34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190758" y="1777260"/>
            <a:ext cx="506188" cy="26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3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725605" y="2255630"/>
            <a:ext cx="862910" cy="223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550" name="Google Shape;550;p13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08689" y="1736796"/>
            <a:ext cx="838793" cy="418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139"/>
          <p:cNvCxnSpPr/>
          <p:nvPr/>
        </p:nvCxnSpPr>
        <p:spPr>
          <a:xfrm rot="10800000">
            <a:off x="992945" y="2022256"/>
            <a:ext cx="2164500" cy="508500"/>
          </a:xfrm>
          <a:prstGeom prst="bentConnector3">
            <a:avLst>
              <a:gd fmla="val 18572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552" name="Google Shape;552;p13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630887" y="2732082"/>
            <a:ext cx="590440" cy="33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3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962896" y="3237622"/>
            <a:ext cx="772345" cy="48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3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468850" y="3157423"/>
            <a:ext cx="530299" cy="15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3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196887" y="3104726"/>
            <a:ext cx="777318" cy="20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3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884975" y="3328375"/>
            <a:ext cx="342215" cy="2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3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400614" y="1944624"/>
            <a:ext cx="786049" cy="44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3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075511" y="2311779"/>
            <a:ext cx="451492" cy="30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3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363267" y="2345843"/>
            <a:ext cx="611249" cy="24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3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216735" y="1833547"/>
            <a:ext cx="605306" cy="27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3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575940" y="2052899"/>
            <a:ext cx="940373" cy="64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3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875950" y="2711750"/>
            <a:ext cx="314808" cy="243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 Assets - Prefect" id="563" name="Google Shape;563;p13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089357" y="4276795"/>
            <a:ext cx="581819" cy="148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beflow logo? · Issue #187 · kubeflow/kubeflow · GitHub" id="564" name="Google Shape;564;p13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477535" y="3962835"/>
            <a:ext cx="503600" cy="50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Netflix/metaflow: Build and manage real-life data science projects  with ease!" id="565" name="Google Shape;565;p13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31232" y="3717066"/>
            <a:ext cx="735811" cy="367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aged MLflow – Databricks" id="566" name="Google Shape;566;p139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075923" y="3874231"/>
            <a:ext cx="558784" cy="215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567" name="Google Shape;567;p139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130636" y="3506080"/>
            <a:ext cx="607423" cy="30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39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3491540" y="4324741"/>
            <a:ext cx="779196" cy="20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39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3369468" y="4791221"/>
            <a:ext cx="761175" cy="189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read REST API in Pentaho Kettle | ZappySys Blog" id="570" name="Google Shape;570;p139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3314061" y="4305005"/>
            <a:ext cx="643459" cy="678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scading 2.7 User Guide" id="571" name="Google Shape;571;p139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537287" y="5007463"/>
            <a:ext cx="575269" cy="533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ark Streaming (procesamiento por lotes y tiempo real) - Diego Calvo" id="572" name="Google Shape;572;p139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8194914" y="4404793"/>
            <a:ext cx="718033" cy="45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39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9468768" y="4542214"/>
            <a:ext cx="577143" cy="210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OryxProject/oryx: Oryx 2: Lambda architecture on Apache Spark,  Apache Kafka for real-time large scale machine learning" id="574" name="Google Shape;574;p139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8999726" y="4448400"/>
            <a:ext cx="340703" cy="34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39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8292047" y="4882281"/>
            <a:ext cx="453861" cy="22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39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883372" y="4882281"/>
            <a:ext cx="494486" cy="208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139"/>
          <p:cNvGrpSpPr/>
          <p:nvPr/>
        </p:nvGrpSpPr>
        <p:grpSpPr>
          <a:xfrm>
            <a:off x="9233706" y="4089334"/>
            <a:ext cx="592381" cy="290405"/>
            <a:chOff x="4402524" y="4121762"/>
            <a:chExt cx="384498" cy="188494"/>
          </a:xfrm>
        </p:grpSpPr>
        <p:pic>
          <p:nvPicPr>
            <p:cNvPr id="578" name="Google Shape;578;p139"/>
            <p:cNvPicPr preferRelativeResize="0"/>
            <p:nvPr/>
          </p:nvPicPr>
          <p:blipFill rotWithShape="1">
            <a:blip r:embed="rId46">
              <a:alphaModFix/>
            </a:blip>
            <a:srcRect b="0" l="0" r="49237" t="0"/>
            <a:stretch/>
          </p:blipFill>
          <p:spPr>
            <a:xfrm>
              <a:off x="4402524" y="4121762"/>
              <a:ext cx="195180" cy="188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39"/>
            <p:cNvPicPr preferRelativeResize="0"/>
            <p:nvPr/>
          </p:nvPicPr>
          <p:blipFill rotWithShape="1">
            <a:blip r:embed="rId47">
              <a:alphaModFix/>
            </a:blip>
            <a:srcRect b="0" l="49237" r="0" t="0"/>
            <a:stretch/>
          </p:blipFill>
          <p:spPr>
            <a:xfrm>
              <a:off x="4591842" y="4121762"/>
              <a:ext cx="195180" cy="1884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0" name="Google Shape;580;p139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7781400" y="4097464"/>
            <a:ext cx="1371521" cy="35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39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862821" y="3470618"/>
            <a:ext cx="205415" cy="19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39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364426" y="3165598"/>
            <a:ext cx="890500" cy="29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39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963201" y="3208795"/>
            <a:ext cx="446786" cy="17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39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958779" y="3469772"/>
            <a:ext cx="684297" cy="18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39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3527193" y="3198629"/>
            <a:ext cx="643105" cy="18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39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3186507" y="3407739"/>
            <a:ext cx="793734" cy="164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ny: la forma de crear un dashboard interactivo en R" id="587" name="Google Shape;587;p139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3369394" y="3624310"/>
            <a:ext cx="1012946" cy="48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39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6456991" y="2749382"/>
            <a:ext cx="1281832" cy="22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39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8256399" y="2452769"/>
            <a:ext cx="718813" cy="37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39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7875022" y="2308986"/>
            <a:ext cx="707050" cy="1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39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8116193" y="1768376"/>
            <a:ext cx="378390" cy="4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39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6300994" y="3284808"/>
            <a:ext cx="911420" cy="45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39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7239068" y="3164038"/>
            <a:ext cx="357264" cy="400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lore Software - 2023 Reviews, Pricing &amp; Demo" id="594" name="Google Shape;594;p139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7690349" y="3166692"/>
            <a:ext cx="327233" cy="327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es anyone in here have a white logo for sublime? - General Discussion -  Sublime Forum" id="595" name="Google Shape;595;p139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8238802" y="3089759"/>
            <a:ext cx="337428" cy="337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Studio Logo Usage Guidelines - RStudio" id="596" name="Google Shape;596;p139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7909844" y="2797577"/>
            <a:ext cx="748899" cy="26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39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280188" y="3865851"/>
            <a:ext cx="698807" cy="167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Azure — Implement Blob Storage part one | by Mustafa Saeed |  Medium" id="598" name="Google Shape;598;p139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6599946" y="5124538"/>
            <a:ext cx="902772" cy="3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39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6758734" y="4702964"/>
            <a:ext cx="496695" cy="231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ation - Wikipedia" id="600" name="Google Shape;600;p139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6549228" y="4952342"/>
            <a:ext cx="717075" cy="24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39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7047728" y="3925788"/>
            <a:ext cx="332247" cy="29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39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5781392" y="5306466"/>
            <a:ext cx="747851" cy="19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39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6426525" y="4104854"/>
            <a:ext cx="604547" cy="164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data modeling platform for BigQuery" id="604" name="Google Shape;604;p139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830614" y="4644499"/>
            <a:ext cx="595911" cy="20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Cloud Platform Google Storage Cloud computing Google App Engine,  cloud computing, blue, angle png | PNGEgg" id="605" name="Google Shape;605;p139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6248425" y="4366797"/>
            <a:ext cx="235185" cy="209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pala ODBC and JDBC Drivers - Simba - insightsoftware" id="606" name="Google Shape;606;p139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5507245" y="3648014"/>
            <a:ext cx="932579" cy="746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139"/>
          <p:cNvGrpSpPr/>
          <p:nvPr/>
        </p:nvGrpSpPr>
        <p:grpSpPr>
          <a:xfrm>
            <a:off x="6612589" y="4357577"/>
            <a:ext cx="671637" cy="290184"/>
            <a:chOff x="4727505" y="3229516"/>
            <a:chExt cx="503728" cy="217638"/>
          </a:xfrm>
        </p:grpSpPr>
        <p:pic>
          <p:nvPicPr>
            <p:cNvPr descr="Data Analysis using Amazon Athena" id="608" name="Google Shape;608;p139"/>
            <p:cNvPicPr preferRelativeResize="0"/>
            <p:nvPr/>
          </p:nvPicPr>
          <p:blipFill rotWithShape="1">
            <a:blip r:embed="rId75">
              <a:alphaModFix/>
            </a:blip>
            <a:srcRect b="0" l="0" r="60165" t="0"/>
            <a:stretch/>
          </p:blipFill>
          <p:spPr>
            <a:xfrm>
              <a:off x="4727505" y="3233559"/>
              <a:ext cx="200658" cy="213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ata Analysis using Amazon Athena" id="609" name="Google Shape;609;p139"/>
            <p:cNvPicPr preferRelativeResize="0"/>
            <p:nvPr/>
          </p:nvPicPr>
          <p:blipFill rotWithShape="1">
            <a:blip r:embed="rId76">
              <a:alphaModFix/>
            </a:blip>
            <a:srcRect b="0" l="39834" r="0" t="0"/>
            <a:stretch/>
          </p:blipFill>
          <p:spPr>
            <a:xfrm>
              <a:off x="4928163" y="3229516"/>
              <a:ext cx="303070" cy="2135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" name="Google Shape;610;p139"/>
          <p:cNvGrpSpPr/>
          <p:nvPr/>
        </p:nvGrpSpPr>
        <p:grpSpPr>
          <a:xfrm>
            <a:off x="5823737" y="4968018"/>
            <a:ext cx="662380" cy="210329"/>
            <a:chOff x="4105486" y="3514706"/>
            <a:chExt cx="496785" cy="157747"/>
          </a:xfrm>
        </p:grpSpPr>
        <p:pic>
          <p:nvPicPr>
            <p:cNvPr descr="Dremio | The Easy and Open Data Lakehouse" id="611" name="Google Shape;611;p139"/>
            <p:cNvPicPr preferRelativeResize="0"/>
            <p:nvPr/>
          </p:nvPicPr>
          <p:blipFill rotWithShape="1">
            <a:blip r:embed="rId77">
              <a:alphaModFix/>
            </a:blip>
            <a:srcRect b="-1" l="0" r="58251" t="1"/>
            <a:stretch/>
          </p:blipFill>
          <p:spPr>
            <a:xfrm>
              <a:off x="4105486" y="3514706"/>
              <a:ext cx="207401" cy="157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remio | The Easy and Open Data Lakehouse" id="612" name="Google Shape;612;p139"/>
            <p:cNvPicPr preferRelativeResize="0"/>
            <p:nvPr/>
          </p:nvPicPr>
          <p:blipFill rotWithShape="1">
            <a:blip r:embed="rId78">
              <a:alphaModFix/>
            </a:blip>
            <a:srcRect b="6188" l="28231" r="0" t="18956"/>
            <a:stretch/>
          </p:blipFill>
          <p:spPr>
            <a:xfrm>
              <a:off x="4245734" y="3542718"/>
              <a:ext cx="356537" cy="118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, company name&#10;&#10;Description automatically generated" id="613" name="Google Shape;613;p139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6396064" y="3066813"/>
            <a:ext cx="753417" cy="238582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39"/>
          <p:cNvSpPr/>
          <p:nvPr/>
        </p:nvSpPr>
        <p:spPr>
          <a:xfrm>
            <a:off x="3141797" y="249703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" name="Google Shape;615;p139"/>
          <p:cNvCxnSpPr/>
          <p:nvPr/>
        </p:nvCxnSpPr>
        <p:spPr>
          <a:xfrm rot="10800000">
            <a:off x="993096" y="2739401"/>
            <a:ext cx="3483300" cy="2853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16" name="Google Shape;616;p139"/>
          <p:cNvSpPr/>
          <p:nvPr/>
        </p:nvSpPr>
        <p:spPr>
          <a:xfrm>
            <a:off x="4460743" y="2990978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39"/>
          <p:cNvSpPr txBox="1"/>
          <p:nvPr/>
        </p:nvSpPr>
        <p:spPr>
          <a:xfrm>
            <a:off x="952424" y="2155748"/>
            <a:ext cx="16890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Infrastructure territory</a:t>
            </a:r>
            <a:endParaRPr/>
          </a:p>
        </p:txBody>
      </p:sp>
      <p:cxnSp>
        <p:nvCxnSpPr>
          <p:cNvPr id="618" name="Google Shape;618;p139"/>
          <p:cNvCxnSpPr/>
          <p:nvPr/>
        </p:nvCxnSpPr>
        <p:spPr>
          <a:xfrm rot="10800000">
            <a:off x="550358" y="3635902"/>
            <a:ext cx="2753100" cy="275100"/>
          </a:xfrm>
          <a:prstGeom prst="bentConnector3">
            <a:avLst>
              <a:gd fmla="val 58152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19" name="Google Shape;619;p139"/>
          <p:cNvSpPr/>
          <p:nvPr/>
        </p:nvSpPr>
        <p:spPr>
          <a:xfrm>
            <a:off x="3287806" y="387727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39"/>
          <p:cNvSpPr txBox="1"/>
          <p:nvPr/>
        </p:nvSpPr>
        <p:spPr>
          <a:xfrm>
            <a:off x="549402" y="3055068"/>
            <a:ext cx="12026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 territory</a:t>
            </a:r>
            <a:endParaRPr/>
          </a:p>
        </p:txBody>
      </p:sp>
      <p:cxnSp>
        <p:nvCxnSpPr>
          <p:cNvPr id="621" name="Google Shape;621;p139"/>
          <p:cNvCxnSpPr/>
          <p:nvPr/>
        </p:nvCxnSpPr>
        <p:spPr>
          <a:xfrm flipH="1">
            <a:off x="549424" y="4114855"/>
            <a:ext cx="3717600" cy="494400"/>
          </a:xfrm>
          <a:prstGeom prst="bentConnector3">
            <a:avLst>
              <a:gd fmla="val 60362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22" name="Google Shape;622;p139"/>
          <p:cNvSpPr/>
          <p:nvPr/>
        </p:nvSpPr>
        <p:spPr>
          <a:xfrm>
            <a:off x="4251369" y="408113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39"/>
          <p:cNvSpPr txBox="1"/>
          <p:nvPr/>
        </p:nvSpPr>
        <p:spPr>
          <a:xfrm>
            <a:off x="550863" y="4027266"/>
            <a:ext cx="16028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Orchestrator precinct</a:t>
            </a:r>
            <a:endParaRPr/>
          </a:p>
        </p:txBody>
      </p:sp>
      <p:cxnSp>
        <p:nvCxnSpPr>
          <p:cNvPr id="624" name="Google Shape;624;p139"/>
          <p:cNvCxnSpPr/>
          <p:nvPr/>
        </p:nvCxnSpPr>
        <p:spPr>
          <a:xfrm flipH="1">
            <a:off x="1005301" y="5176498"/>
            <a:ext cx="2529000" cy="305400"/>
          </a:xfrm>
          <a:prstGeom prst="bentConnector3">
            <a:avLst>
              <a:gd fmla="val 41131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25" name="Google Shape;625;p139"/>
          <p:cNvSpPr/>
          <p:nvPr/>
        </p:nvSpPr>
        <p:spPr>
          <a:xfrm>
            <a:off x="3518644" y="5142780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39"/>
          <p:cNvSpPr txBox="1"/>
          <p:nvPr/>
        </p:nvSpPr>
        <p:spPr>
          <a:xfrm>
            <a:off x="963979" y="4899038"/>
            <a:ext cx="14242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cleaning swamp</a:t>
            </a:r>
            <a:endParaRPr/>
          </a:p>
        </p:txBody>
      </p:sp>
      <p:pic>
        <p:nvPicPr>
          <p:cNvPr id="627" name="Google Shape;627;p139"/>
          <p:cNvPicPr preferRelativeResize="0"/>
          <p:nvPr/>
        </p:nvPicPr>
        <p:blipFill rotWithShape="1">
          <a:blip r:embed="rId80">
            <a:alphaModFix/>
          </a:blip>
          <a:srcRect b="56595" l="23496" r="69812" t="39347"/>
          <a:stretch/>
        </p:blipFill>
        <p:spPr>
          <a:xfrm>
            <a:off x="3150218" y="3616860"/>
            <a:ext cx="520677" cy="2262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139"/>
          <p:cNvCxnSpPr/>
          <p:nvPr/>
        </p:nvCxnSpPr>
        <p:spPr>
          <a:xfrm flipH="1">
            <a:off x="1778849" y="5432676"/>
            <a:ext cx="2679000" cy="738600"/>
          </a:xfrm>
          <a:prstGeom prst="bentConnector3">
            <a:avLst>
              <a:gd fmla="val -1045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29" name="Google Shape;629;p139"/>
          <p:cNvSpPr/>
          <p:nvPr/>
        </p:nvSpPr>
        <p:spPr>
          <a:xfrm>
            <a:off x="4448583" y="5398960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39"/>
          <p:cNvSpPr txBox="1"/>
          <p:nvPr/>
        </p:nvSpPr>
        <p:spPr>
          <a:xfrm>
            <a:off x="1743079" y="5823426"/>
            <a:ext cx="14242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NOSQL Hills</a:t>
            </a:r>
            <a:endParaRPr/>
          </a:p>
        </p:txBody>
      </p:sp>
      <p:cxnSp>
        <p:nvCxnSpPr>
          <p:cNvPr id="631" name="Google Shape;631;p139"/>
          <p:cNvCxnSpPr/>
          <p:nvPr/>
        </p:nvCxnSpPr>
        <p:spPr>
          <a:xfrm flipH="1">
            <a:off x="5075929" y="5432671"/>
            <a:ext cx="1974300" cy="736200"/>
          </a:xfrm>
          <a:prstGeom prst="bentConnector3">
            <a:avLst>
              <a:gd fmla="val -818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32" name="Google Shape;632;p139"/>
          <p:cNvSpPr/>
          <p:nvPr/>
        </p:nvSpPr>
        <p:spPr>
          <a:xfrm>
            <a:off x="7040960" y="5398960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39"/>
          <p:cNvSpPr txBox="1"/>
          <p:nvPr/>
        </p:nvSpPr>
        <p:spPr>
          <a:xfrm>
            <a:off x="5017087" y="5830301"/>
            <a:ext cx="20580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Warehousing District</a:t>
            </a:r>
            <a:endParaRPr/>
          </a:p>
        </p:txBody>
      </p:sp>
      <p:cxnSp>
        <p:nvCxnSpPr>
          <p:cNvPr id="634" name="Google Shape;634;p139"/>
          <p:cNvCxnSpPr/>
          <p:nvPr/>
        </p:nvCxnSpPr>
        <p:spPr>
          <a:xfrm flipH="1">
            <a:off x="8149538" y="4958764"/>
            <a:ext cx="1554600" cy="1203300"/>
          </a:xfrm>
          <a:prstGeom prst="bentConnector3">
            <a:avLst>
              <a:gd fmla="val 292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35" name="Google Shape;635;p139"/>
          <p:cNvSpPr/>
          <p:nvPr/>
        </p:nvSpPr>
        <p:spPr>
          <a:xfrm>
            <a:off x="9670323" y="490602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39"/>
          <p:cNvSpPr txBox="1"/>
          <p:nvPr/>
        </p:nvSpPr>
        <p:spPr>
          <a:xfrm>
            <a:off x="8115836" y="5830301"/>
            <a:ext cx="16026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Real-time island</a:t>
            </a:r>
            <a:endParaRPr/>
          </a:p>
        </p:txBody>
      </p:sp>
      <p:cxnSp>
        <p:nvCxnSpPr>
          <p:cNvPr id="637" name="Google Shape;637;p139"/>
          <p:cNvCxnSpPr/>
          <p:nvPr/>
        </p:nvCxnSpPr>
        <p:spPr>
          <a:xfrm>
            <a:off x="3513520" y="1469099"/>
            <a:ext cx="1538700" cy="467400"/>
          </a:xfrm>
          <a:prstGeom prst="bentConnector3">
            <a:avLst>
              <a:gd fmla="val 100287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38" name="Google Shape;638;p139"/>
          <p:cNvSpPr/>
          <p:nvPr/>
        </p:nvSpPr>
        <p:spPr>
          <a:xfrm>
            <a:off x="5023311" y="1948156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39"/>
          <p:cNvSpPr txBox="1"/>
          <p:nvPr/>
        </p:nvSpPr>
        <p:spPr>
          <a:xfrm>
            <a:off x="3475437" y="1124998"/>
            <a:ext cx="16890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Statistician yard</a:t>
            </a:r>
            <a:endParaRPr/>
          </a:p>
        </p:txBody>
      </p:sp>
      <p:cxnSp>
        <p:nvCxnSpPr>
          <p:cNvPr id="640" name="Google Shape;640;p139"/>
          <p:cNvCxnSpPr/>
          <p:nvPr/>
        </p:nvCxnSpPr>
        <p:spPr>
          <a:xfrm flipH="1">
            <a:off x="6845234" y="1470509"/>
            <a:ext cx="2230200" cy="465900"/>
          </a:xfrm>
          <a:prstGeom prst="bentConnector3">
            <a:avLst>
              <a:gd fmla="val 100148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41" name="Google Shape;641;p139"/>
          <p:cNvSpPr/>
          <p:nvPr/>
        </p:nvSpPr>
        <p:spPr>
          <a:xfrm>
            <a:off x="6816211" y="1948156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39"/>
          <p:cNvSpPr txBox="1"/>
          <p:nvPr/>
        </p:nvSpPr>
        <p:spPr>
          <a:xfrm>
            <a:off x="6809251" y="1124998"/>
            <a:ext cx="23783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Distributed magic county</a:t>
            </a:r>
            <a:endParaRPr/>
          </a:p>
        </p:txBody>
      </p:sp>
      <p:cxnSp>
        <p:nvCxnSpPr>
          <p:cNvPr id="643" name="Google Shape;643;p139"/>
          <p:cNvCxnSpPr>
            <a:endCxn id="644" idx="6"/>
          </p:cNvCxnSpPr>
          <p:nvPr/>
        </p:nvCxnSpPr>
        <p:spPr>
          <a:xfrm flipH="1">
            <a:off x="8769848" y="2052960"/>
            <a:ext cx="1550700" cy="273600"/>
          </a:xfrm>
          <a:prstGeom prst="bentConnector3">
            <a:avLst>
              <a:gd fmla="val 65284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44" name="Google Shape;644;p139"/>
          <p:cNvSpPr/>
          <p:nvPr/>
        </p:nvSpPr>
        <p:spPr>
          <a:xfrm>
            <a:off x="8701434" y="2291572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39"/>
          <p:cNvSpPr txBox="1"/>
          <p:nvPr/>
        </p:nvSpPr>
        <p:spPr>
          <a:xfrm>
            <a:off x="9264297" y="1712584"/>
            <a:ext cx="16890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Ide Valley</a:t>
            </a:r>
            <a:endParaRPr/>
          </a:p>
        </p:txBody>
      </p:sp>
      <p:sp>
        <p:nvSpPr>
          <p:cNvPr id="646" name="Google Shape;646;p139"/>
          <p:cNvSpPr txBox="1"/>
          <p:nvPr/>
        </p:nvSpPr>
        <p:spPr>
          <a:xfrm>
            <a:off x="9309562" y="2055974"/>
            <a:ext cx="11479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Notebook quarter</a:t>
            </a:r>
            <a:endParaRPr/>
          </a:p>
        </p:txBody>
      </p:sp>
      <p:cxnSp>
        <p:nvCxnSpPr>
          <p:cNvPr id="647" name="Google Shape;647;p139"/>
          <p:cNvCxnSpPr/>
          <p:nvPr/>
        </p:nvCxnSpPr>
        <p:spPr>
          <a:xfrm>
            <a:off x="10507135" y="3308447"/>
            <a:ext cx="109971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48" name="Google Shape;648;p139"/>
          <p:cNvSpPr txBox="1"/>
          <p:nvPr/>
        </p:nvSpPr>
        <p:spPr>
          <a:xfrm>
            <a:off x="10431812" y="2844637"/>
            <a:ext cx="12093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Capabilities we already have</a:t>
            </a:r>
            <a:endParaRPr/>
          </a:p>
        </p:txBody>
      </p:sp>
      <p:cxnSp>
        <p:nvCxnSpPr>
          <p:cNvPr id="649" name="Google Shape;649;p139"/>
          <p:cNvCxnSpPr/>
          <p:nvPr/>
        </p:nvCxnSpPr>
        <p:spPr>
          <a:xfrm>
            <a:off x="10507135" y="3950168"/>
            <a:ext cx="110352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50" name="Google Shape;650;p139"/>
          <p:cNvSpPr txBox="1"/>
          <p:nvPr/>
        </p:nvSpPr>
        <p:spPr>
          <a:xfrm>
            <a:off x="10431811" y="3493925"/>
            <a:ext cx="12093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Capabilities we </a:t>
            </a:r>
            <a:br>
              <a:rPr b="1" i="0" lang="en-US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are building</a:t>
            </a:r>
            <a:endParaRPr/>
          </a:p>
        </p:txBody>
      </p:sp>
      <p:sp>
        <p:nvSpPr>
          <p:cNvPr id="651" name="Google Shape;651;p139"/>
          <p:cNvSpPr/>
          <p:nvPr/>
        </p:nvSpPr>
        <p:spPr>
          <a:xfrm>
            <a:off x="10389443" y="2955695"/>
            <a:ext cx="72172" cy="72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39"/>
          <p:cNvSpPr/>
          <p:nvPr/>
        </p:nvSpPr>
        <p:spPr>
          <a:xfrm>
            <a:off x="10389443" y="3593429"/>
            <a:ext cx="72172" cy="72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40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40"/>
          <p:cNvSpPr txBox="1"/>
          <p:nvPr/>
        </p:nvSpPr>
        <p:spPr>
          <a:xfrm>
            <a:off x="560931" y="4036098"/>
            <a:ext cx="2480225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“I was really impressed by the responsiveness of the team: they came up with a first and quite impressive dashboard proposition within only a couple of days. I also really appreciated the quality of the work; it was really helpful for us to identify the data cleansing needed in our ERP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1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─ </a:t>
            </a: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 (Client)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40"/>
          <p:cNvSpPr/>
          <p:nvPr/>
        </p:nvSpPr>
        <p:spPr>
          <a:xfrm>
            <a:off x="6250846" y="526202"/>
            <a:ext cx="2596909" cy="5762734"/>
          </a:xfrm>
          <a:prstGeom prst="roundRect">
            <a:avLst>
              <a:gd fmla="val 6245" name="adj"/>
            </a:avLst>
          </a:prstGeom>
          <a:solidFill>
            <a:schemeClr val="lt1"/>
          </a:solidFill>
          <a:ln>
            <a:noFill/>
          </a:ln>
          <a:effectLst>
            <a:outerShdw blurRad="381000" sx="102000" rotWithShape="0" algn="ctr" sy="102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40"/>
          <p:cNvSpPr/>
          <p:nvPr/>
        </p:nvSpPr>
        <p:spPr>
          <a:xfrm>
            <a:off x="9046451" y="547633"/>
            <a:ext cx="2596909" cy="5762734"/>
          </a:xfrm>
          <a:prstGeom prst="roundRect">
            <a:avLst>
              <a:gd fmla="val 6245" name="adj"/>
            </a:avLst>
          </a:prstGeom>
          <a:solidFill>
            <a:schemeClr val="lt1"/>
          </a:solidFill>
          <a:ln>
            <a:noFill/>
          </a:ln>
          <a:effectLst>
            <a:outerShdw blurRad="381000" sx="102000" rotWithShape="0" algn="ctr" sy="102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40"/>
          <p:cNvSpPr/>
          <p:nvPr/>
        </p:nvSpPr>
        <p:spPr>
          <a:xfrm>
            <a:off x="3440630" y="547633"/>
            <a:ext cx="2596909" cy="5762734"/>
          </a:xfrm>
          <a:prstGeom prst="roundRect">
            <a:avLst>
              <a:gd fmla="val 6245" name="adj"/>
            </a:avLst>
          </a:prstGeom>
          <a:solidFill>
            <a:schemeClr val="lt1"/>
          </a:solidFill>
          <a:ln>
            <a:noFill/>
          </a:ln>
          <a:effectLst>
            <a:outerShdw blurRad="381000" sx="102000" rotWithShape="0" algn="ctr" sy="102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40"/>
          <p:cNvSpPr txBox="1"/>
          <p:nvPr/>
        </p:nvSpPr>
        <p:spPr>
          <a:xfrm>
            <a:off x="6448541" y="1527156"/>
            <a:ext cx="219137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company decided to use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Infomineo’s Data Analytics service as a solution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40"/>
          <p:cNvSpPr txBox="1"/>
          <p:nvPr/>
        </p:nvSpPr>
        <p:spPr>
          <a:xfrm>
            <a:off x="9245827" y="3916722"/>
            <a:ext cx="2220384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FTE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HR department could be 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reallocated to other tasks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Helped the company to start its 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 has been asked to work with client’s Finance Team to create another dashboard</a:t>
            </a:r>
            <a:endParaRPr/>
          </a:p>
        </p:txBody>
      </p:sp>
      <p:sp>
        <p:nvSpPr>
          <p:cNvPr id="665" name="Google Shape;665;p140"/>
          <p:cNvSpPr/>
          <p:nvPr/>
        </p:nvSpPr>
        <p:spPr>
          <a:xfrm>
            <a:off x="6250845" y="525653"/>
            <a:ext cx="2596908" cy="693792"/>
          </a:xfrm>
          <a:prstGeom prst="roundRect">
            <a:avLst>
              <a:gd fmla="val 20401" name="adj"/>
            </a:avLst>
          </a:pr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40"/>
          <p:cNvSpPr txBox="1"/>
          <p:nvPr/>
        </p:nvSpPr>
        <p:spPr>
          <a:xfrm>
            <a:off x="6448541" y="665402"/>
            <a:ext cx="867025" cy="47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b="0" i="0" lang="en-U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40"/>
          <p:cNvSpPr/>
          <p:nvPr/>
        </p:nvSpPr>
        <p:spPr>
          <a:xfrm>
            <a:off x="7798508" y="446625"/>
            <a:ext cx="867026" cy="89580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40"/>
          <p:cNvSpPr/>
          <p:nvPr/>
        </p:nvSpPr>
        <p:spPr>
          <a:xfrm>
            <a:off x="9046451" y="547632"/>
            <a:ext cx="2596908" cy="693792"/>
          </a:xfrm>
          <a:prstGeom prst="roundRect">
            <a:avLst>
              <a:gd fmla="val 20401" name="adj"/>
            </a:avLst>
          </a:pr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40"/>
          <p:cNvSpPr txBox="1"/>
          <p:nvPr/>
        </p:nvSpPr>
        <p:spPr>
          <a:xfrm>
            <a:off x="9249219" y="783127"/>
            <a:ext cx="943429" cy="235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b="0" i="0" sz="18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670" name="Google Shape;670;p140"/>
          <p:cNvSpPr/>
          <p:nvPr/>
        </p:nvSpPr>
        <p:spPr>
          <a:xfrm>
            <a:off x="10599185" y="446625"/>
            <a:ext cx="867026" cy="89580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" name="Google Shape;671;p140"/>
          <p:cNvGrpSpPr/>
          <p:nvPr/>
        </p:nvGrpSpPr>
        <p:grpSpPr>
          <a:xfrm>
            <a:off x="10755642" y="644211"/>
            <a:ext cx="492943" cy="457112"/>
            <a:chOff x="7154863" y="4446588"/>
            <a:chExt cx="527050" cy="506412"/>
          </a:xfrm>
        </p:grpSpPr>
        <p:sp>
          <p:nvSpPr>
            <p:cNvPr id="672" name="Google Shape;672;p140"/>
            <p:cNvSpPr/>
            <p:nvPr/>
          </p:nvSpPr>
          <p:spPr>
            <a:xfrm>
              <a:off x="7154863" y="4446588"/>
              <a:ext cx="527050" cy="506412"/>
            </a:xfrm>
            <a:custGeom>
              <a:rect b="b" l="l" r="r" t="t"/>
              <a:pathLst>
                <a:path extrusionOk="0" h="806" w="84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40"/>
            <p:cNvSpPr/>
            <p:nvPr/>
          </p:nvSpPr>
          <p:spPr>
            <a:xfrm>
              <a:off x="7275513" y="4554538"/>
              <a:ext cx="344488" cy="336550"/>
            </a:xfrm>
            <a:custGeom>
              <a:rect b="b" l="l" r="r" t="t"/>
              <a:pathLst>
                <a:path extrusionOk="0" h="537" w="549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40"/>
          <p:cNvSpPr txBox="1"/>
          <p:nvPr/>
        </p:nvSpPr>
        <p:spPr>
          <a:xfrm>
            <a:off x="1534212" y="560588"/>
            <a:ext cx="1446457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b="0" i="0" lang="en-US" sz="32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b="0" i="0" lang="en-US" sz="32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140"/>
          <p:cNvCxnSpPr/>
          <p:nvPr/>
        </p:nvCxnSpPr>
        <p:spPr>
          <a:xfrm>
            <a:off x="539400" y="1479434"/>
            <a:ext cx="2314257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6" name="Google Shape;676;p140"/>
          <p:cNvSpPr txBox="1"/>
          <p:nvPr/>
        </p:nvSpPr>
        <p:spPr>
          <a:xfrm>
            <a:off x="563344" y="1610994"/>
            <a:ext cx="23341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40"/>
          <p:cNvSpPr txBox="1"/>
          <p:nvPr/>
        </p:nvSpPr>
        <p:spPr>
          <a:xfrm>
            <a:off x="563344" y="1930557"/>
            <a:ext cx="2314257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multinational firm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818" y="595174"/>
            <a:ext cx="601166" cy="601166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40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40"/>
          <p:cNvSpPr txBox="1"/>
          <p:nvPr/>
        </p:nvSpPr>
        <p:spPr>
          <a:xfrm>
            <a:off x="9245828" y="1514886"/>
            <a:ext cx="2220383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firm recognized 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 quality of the Data Analytics service provided a useful reporting tool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resulting in: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1" name="Google Shape;681;p140"/>
          <p:cNvGrpSpPr/>
          <p:nvPr/>
        </p:nvGrpSpPr>
        <p:grpSpPr>
          <a:xfrm>
            <a:off x="455063" y="6087304"/>
            <a:ext cx="2691960" cy="234209"/>
            <a:chOff x="550863" y="4949317"/>
            <a:chExt cx="3203645" cy="220726"/>
          </a:xfrm>
        </p:grpSpPr>
        <p:cxnSp>
          <p:nvCxnSpPr>
            <p:cNvPr id="682" name="Google Shape;682;p140"/>
            <p:cNvCxnSpPr/>
            <p:nvPr/>
          </p:nvCxnSpPr>
          <p:spPr>
            <a:xfrm>
              <a:off x="550863" y="5059680"/>
              <a:ext cx="1385728" cy="3095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83" name="Google Shape;683;p140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684" name="Google Shape;684;p140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40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6" name="Google Shape;686;p140"/>
            <p:cNvCxnSpPr/>
            <p:nvPr/>
          </p:nvCxnSpPr>
          <p:spPr>
            <a:xfrm>
              <a:off x="2368780" y="5059680"/>
              <a:ext cx="1385728" cy="3095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87" name="Google Shape;687;p140"/>
          <p:cNvSpPr txBox="1"/>
          <p:nvPr/>
        </p:nvSpPr>
        <p:spPr>
          <a:xfrm>
            <a:off x="9245827" y="2388512"/>
            <a:ext cx="22203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During the project, Data were corrected in the ERPs:</a:t>
            </a:r>
            <a:endParaRPr/>
          </a:p>
        </p:txBody>
      </p:sp>
      <p:pic>
        <p:nvPicPr>
          <p:cNvPr descr="Icon&#10;&#10;Description automatically generated" id="688" name="Google Shape;688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49" y="548957"/>
            <a:ext cx="848783" cy="848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140"/>
          <p:cNvGrpSpPr/>
          <p:nvPr/>
        </p:nvGrpSpPr>
        <p:grpSpPr>
          <a:xfrm>
            <a:off x="455063" y="3631741"/>
            <a:ext cx="2691960" cy="234209"/>
            <a:chOff x="550863" y="4949317"/>
            <a:chExt cx="3203645" cy="220726"/>
          </a:xfrm>
        </p:grpSpPr>
        <p:cxnSp>
          <p:nvCxnSpPr>
            <p:cNvPr id="690" name="Google Shape;690;p140"/>
            <p:cNvCxnSpPr/>
            <p:nvPr/>
          </p:nvCxnSpPr>
          <p:spPr>
            <a:xfrm>
              <a:off x="550863" y="5059680"/>
              <a:ext cx="1385728" cy="3095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691" name="Google Shape;691;p140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692" name="Google Shape;692;p140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40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94" name="Google Shape;694;p140"/>
            <p:cNvCxnSpPr/>
            <p:nvPr/>
          </p:nvCxnSpPr>
          <p:spPr>
            <a:xfrm>
              <a:off x="2368780" y="5059680"/>
              <a:ext cx="1385728" cy="3095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95" name="Google Shape;695;p140"/>
          <p:cNvSpPr txBox="1"/>
          <p:nvPr/>
        </p:nvSpPr>
        <p:spPr>
          <a:xfrm>
            <a:off x="3643398" y="1527156"/>
            <a:ext cx="21913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client wants to have an automatized Human Resource Dashboard to track, analyze and report on HR KPIs.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40"/>
          <p:cNvSpPr/>
          <p:nvPr/>
        </p:nvSpPr>
        <p:spPr>
          <a:xfrm>
            <a:off x="3440630" y="547632"/>
            <a:ext cx="2596908" cy="693792"/>
          </a:xfrm>
          <a:prstGeom prst="roundRect">
            <a:avLst>
              <a:gd fmla="val 20401" name="adj"/>
            </a:avLst>
          </a:prstGeom>
          <a:solidFill>
            <a:srgbClr val="00B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40"/>
          <p:cNvSpPr txBox="1"/>
          <p:nvPr/>
        </p:nvSpPr>
        <p:spPr>
          <a:xfrm>
            <a:off x="3643398" y="665402"/>
            <a:ext cx="1054714" cy="47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b="0" i="0" lang="en-U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40"/>
          <p:cNvSpPr/>
          <p:nvPr/>
        </p:nvSpPr>
        <p:spPr>
          <a:xfrm>
            <a:off x="5016578" y="446625"/>
            <a:ext cx="867026" cy="89580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4502" y="598939"/>
            <a:ext cx="591178" cy="59117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40"/>
          <p:cNvSpPr txBox="1"/>
          <p:nvPr/>
        </p:nvSpPr>
        <p:spPr>
          <a:xfrm>
            <a:off x="4172503" y="2935582"/>
            <a:ext cx="1645920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ffecti</a:t>
            </a: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ve and quick </a:t>
            </a: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Smooth integration </a:t>
            </a: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 its existing ERPs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Lower cost </a:t>
            </a: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than buying from a specialized company an HR Dashboard 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701" name="Google Shape;701;p1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6544" y="2929085"/>
            <a:ext cx="505792" cy="50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702" name="Google Shape;702;p1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8308" y="3776159"/>
            <a:ext cx="482264" cy="482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703" name="Google Shape;703;p1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8308" y="4681161"/>
            <a:ext cx="482264" cy="48226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40"/>
          <p:cNvSpPr txBox="1"/>
          <p:nvPr/>
        </p:nvSpPr>
        <p:spPr>
          <a:xfrm>
            <a:off x="7014396" y="501522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Ad-hoc deliverables: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Dictionaries, Creation of Metadata, Data Quality On boarding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40"/>
          <p:cNvSpPr txBox="1"/>
          <p:nvPr/>
        </p:nvSpPr>
        <p:spPr>
          <a:xfrm>
            <a:off x="7014396" y="246243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Quality &amp; Consistency problems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the various Data sources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40"/>
          <p:cNvSpPr txBox="1"/>
          <p:nvPr/>
        </p:nvSpPr>
        <p:spPr>
          <a:xfrm>
            <a:off x="7014396" y="3853224"/>
            <a:ext cx="1645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reflects HR Team needs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light&#10;&#10;Description automatically generated" id="707" name="Google Shape;707;p1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22044" y="2517687"/>
            <a:ext cx="505792" cy="50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708" name="Google Shape;708;p1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29905" y="3868252"/>
            <a:ext cx="490071" cy="490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r code&#10;&#10;Description automatically generated" id="709" name="Google Shape;709;p1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38398" y="5035425"/>
            <a:ext cx="473085" cy="47308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40"/>
          <p:cNvSpPr txBox="1"/>
          <p:nvPr/>
        </p:nvSpPr>
        <p:spPr>
          <a:xfrm>
            <a:off x="9245827" y="2800431"/>
            <a:ext cx="2220383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3037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"/>
              <a:buFont typeface="Noto Sans Symbols"/>
              <a:buChar char="▪"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files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 used anymore</a:t>
            </a:r>
            <a:endParaRPr/>
          </a:p>
          <a:p>
            <a:pPr indent="-173037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"/>
              <a:buFont typeface="Noto Sans Symbols"/>
              <a:buChar char="▪"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Quality improved by 55% </a:t>
            </a:r>
            <a:r>
              <a:rPr b="0" i="1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critical data elements </a:t>
            </a:r>
            <a:endParaRPr/>
          </a:p>
        </p:txBody>
      </p:sp>
      <p:cxnSp>
        <p:nvCxnSpPr>
          <p:cNvPr id="711" name="Google Shape;711;p140"/>
          <p:cNvCxnSpPr/>
          <p:nvPr/>
        </p:nvCxnSpPr>
        <p:spPr>
          <a:xfrm>
            <a:off x="6430274" y="3581372"/>
            <a:ext cx="220964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2" name="Google Shape;712;p140"/>
          <p:cNvCxnSpPr/>
          <p:nvPr/>
        </p:nvCxnSpPr>
        <p:spPr>
          <a:xfrm>
            <a:off x="6430274" y="4783946"/>
            <a:ext cx="220964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3" name="Google Shape;713;p140"/>
          <p:cNvCxnSpPr/>
          <p:nvPr/>
        </p:nvCxnSpPr>
        <p:spPr>
          <a:xfrm>
            <a:off x="3634264" y="3581372"/>
            <a:ext cx="220964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140"/>
          <p:cNvCxnSpPr/>
          <p:nvPr/>
        </p:nvCxnSpPr>
        <p:spPr>
          <a:xfrm>
            <a:off x="3634264" y="4499555"/>
            <a:ext cx="220964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41"/>
          <p:cNvSpPr/>
          <p:nvPr/>
        </p:nvSpPr>
        <p:spPr>
          <a:xfrm>
            <a:off x="4731734" y="1132401"/>
            <a:ext cx="6909404" cy="819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Combination of Data Analytics and Data Research methodologies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Opportunity to work with a unique professional network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Optimum confidentiality and integrity – ISO certified &amp; RGPD Compliance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41"/>
          <p:cNvSpPr/>
          <p:nvPr/>
        </p:nvSpPr>
        <p:spPr>
          <a:xfrm>
            <a:off x="4675327" y="761728"/>
            <a:ext cx="4136348" cy="24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World class Data Analytics </a:t>
            </a:r>
            <a:r>
              <a:rPr b="0" i="0" lang="en-US" sz="1800" u="none" cap="none" strike="noStrike">
                <a:solidFill>
                  <a:srgbClr val="00B9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capabilities</a:t>
            </a:r>
            <a:endParaRPr b="0" i="0" sz="1600" u="none" cap="none" strike="noStrike">
              <a:solidFill>
                <a:srgbClr val="00B9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p141"/>
          <p:cNvCxnSpPr/>
          <p:nvPr/>
        </p:nvCxnSpPr>
        <p:spPr>
          <a:xfrm>
            <a:off x="4675327" y="1038856"/>
            <a:ext cx="68791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14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3" name="Google Shape;723;p141"/>
          <p:cNvSpPr txBox="1"/>
          <p:nvPr>
            <p:ph type="title"/>
          </p:nvPr>
        </p:nvSpPr>
        <p:spPr>
          <a:xfrm>
            <a:off x="550863" y="549275"/>
            <a:ext cx="2941634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en-US" sz="3200">
                <a:solidFill>
                  <a:schemeClr val="lt1"/>
                </a:solidFill>
              </a:rPr>
              <a:t>Why work 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with us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24" name="Google Shape;724;p141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725" name="Google Shape;725;p141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2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Research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41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7" name="Google Shape;727;p1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641138" y="237175"/>
              <a:ext cx="269974" cy="269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8" name="Google Shape;728;p141"/>
          <p:cNvGrpSpPr/>
          <p:nvPr/>
        </p:nvGrpSpPr>
        <p:grpSpPr>
          <a:xfrm>
            <a:off x="10760492" y="1410818"/>
            <a:ext cx="598712" cy="592931"/>
            <a:chOff x="373784" y="6837540"/>
            <a:chExt cx="578798" cy="581782"/>
          </a:xfrm>
        </p:grpSpPr>
        <p:sp>
          <p:nvSpPr>
            <p:cNvPr id="729" name="Google Shape;729;p141"/>
            <p:cNvSpPr/>
            <p:nvPr/>
          </p:nvSpPr>
          <p:spPr>
            <a:xfrm>
              <a:off x="378969" y="6843587"/>
              <a:ext cx="571141" cy="572050"/>
            </a:xfrm>
            <a:custGeom>
              <a:rect b="b" l="l" r="r" t="t"/>
              <a:pathLst>
                <a:path extrusionOk="0" h="572050" w="571141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41"/>
            <p:cNvSpPr/>
            <p:nvPr/>
          </p:nvSpPr>
          <p:spPr>
            <a:xfrm>
              <a:off x="458665" y="6923414"/>
              <a:ext cx="409337" cy="409995"/>
            </a:xfrm>
            <a:custGeom>
              <a:rect b="b" l="l" r="r" t="t"/>
              <a:pathLst>
                <a:path extrusionOk="0" h="409995" w="409337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41"/>
            <p:cNvSpPr/>
            <p:nvPr/>
          </p:nvSpPr>
          <p:spPr>
            <a:xfrm>
              <a:off x="473623" y="7020446"/>
              <a:ext cx="15730" cy="107822"/>
            </a:xfrm>
            <a:custGeom>
              <a:rect b="b" l="l" r="r" t="t"/>
              <a:pathLst>
                <a:path extrusionOk="0" h="107822" w="1573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41"/>
            <p:cNvSpPr/>
            <p:nvPr/>
          </p:nvSpPr>
          <p:spPr>
            <a:xfrm>
              <a:off x="465894" y="6930670"/>
              <a:ext cx="394858" cy="394272"/>
            </a:xfrm>
            <a:custGeom>
              <a:rect b="b" l="l" r="r" t="t"/>
              <a:pathLst>
                <a:path extrusionOk="0" h="394272" w="394858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41"/>
            <p:cNvSpPr/>
            <p:nvPr/>
          </p:nvSpPr>
          <p:spPr>
            <a:xfrm>
              <a:off x="373784" y="6837540"/>
              <a:ext cx="578798" cy="581782"/>
            </a:xfrm>
            <a:custGeom>
              <a:rect b="b" l="l" r="r" t="t"/>
              <a:pathLst>
                <a:path extrusionOk="0" h="581782" w="578798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extrusionOk="0" h="581782" w="578798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41"/>
            <p:cNvSpPr/>
            <p:nvPr/>
          </p:nvSpPr>
          <p:spPr>
            <a:xfrm>
              <a:off x="584244" y="6885923"/>
              <a:ext cx="13282" cy="27816"/>
            </a:xfrm>
            <a:custGeom>
              <a:rect b="b" l="l" r="r" t="t"/>
              <a:pathLst>
                <a:path extrusionOk="0" h="27816" w="13282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41"/>
            <p:cNvSpPr/>
            <p:nvPr/>
          </p:nvSpPr>
          <p:spPr>
            <a:xfrm>
              <a:off x="570946" y="7332195"/>
              <a:ext cx="32603" cy="37491"/>
            </a:xfrm>
            <a:custGeom>
              <a:rect b="b" l="l" r="r" t="t"/>
              <a:pathLst>
                <a:path extrusionOk="0" h="37491" w="32603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41"/>
            <p:cNvSpPr/>
            <p:nvPr/>
          </p:nvSpPr>
          <p:spPr>
            <a:xfrm>
              <a:off x="746202" y="7330972"/>
              <a:ext cx="5515" cy="16751"/>
            </a:xfrm>
            <a:custGeom>
              <a:rect b="b" l="l" r="r" t="t"/>
              <a:pathLst>
                <a:path extrusionOk="0" h="16751" w="5515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41"/>
            <p:cNvSpPr/>
            <p:nvPr/>
          </p:nvSpPr>
          <p:spPr>
            <a:xfrm>
              <a:off x="735172" y="7330972"/>
              <a:ext cx="30187" cy="38700"/>
            </a:xfrm>
            <a:custGeom>
              <a:rect b="b" l="l" r="r" t="t"/>
              <a:pathLst>
                <a:path extrusionOk="0" h="38700" w="30187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41"/>
            <p:cNvSpPr/>
            <p:nvPr/>
          </p:nvSpPr>
          <p:spPr>
            <a:xfrm>
              <a:off x="711026" y="7349116"/>
              <a:ext cx="26564" cy="27816"/>
            </a:xfrm>
            <a:custGeom>
              <a:rect b="b" l="l" r="r" t="t"/>
              <a:pathLst>
                <a:path extrusionOk="0" h="27816" w="26564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41"/>
            <p:cNvSpPr/>
            <p:nvPr/>
          </p:nvSpPr>
          <p:spPr>
            <a:xfrm>
              <a:off x="715597" y="7349116"/>
              <a:ext cx="9426" cy="9176"/>
            </a:xfrm>
            <a:custGeom>
              <a:rect b="b" l="l" r="r" t="t"/>
              <a:pathLst>
                <a:path extrusionOk="0" h="9176" w="9426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41"/>
            <p:cNvSpPr/>
            <p:nvPr/>
          </p:nvSpPr>
          <p:spPr>
            <a:xfrm>
              <a:off x="602348" y="7350335"/>
              <a:ext cx="25357" cy="29026"/>
            </a:xfrm>
            <a:custGeom>
              <a:rect b="b" l="l" r="r" t="t"/>
              <a:pathLst>
                <a:path extrusionOk="0" h="29026" w="25357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41"/>
            <p:cNvSpPr/>
            <p:nvPr/>
          </p:nvSpPr>
          <p:spPr>
            <a:xfrm>
              <a:off x="614030" y="7360405"/>
              <a:ext cx="6268" cy="7404"/>
            </a:xfrm>
            <a:custGeom>
              <a:rect b="b" l="l" r="r" t="t"/>
              <a:pathLst>
                <a:path extrusionOk="0" h="7404" w="6268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41"/>
            <p:cNvSpPr/>
            <p:nvPr/>
          </p:nvSpPr>
          <p:spPr>
            <a:xfrm>
              <a:off x="679636" y="7346700"/>
              <a:ext cx="15697" cy="36282"/>
            </a:xfrm>
            <a:custGeom>
              <a:rect b="b" l="l" r="r" t="t"/>
              <a:pathLst>
                <a:path extrusionOk="0" h="36282" w="15697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41"/>
            <p:cNvSpPr/>
            <p:nvPr/>
          </p:nvSpPr>
          <p:spPr>
            <a:xfrm>
              <a:off x="649439" y="7350331"/>
              <a:ext cx="16905" cy="32654"/>
            </a:xfrm>
            <a:custGeom>
              <a:rect b="b" l="l" r="r" t="t"/>
              <a:pathLst>
                <a:path extrusionOk="0" h="32654" w="16905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41"/>
            <p:cNvSpPr/>
            <p:nvPr/>
          </p:nvSpPr>
          <p:spPr>
            <a:xfrm>
              <a:off x="628924" y="7355170"/>
              <a:ext cx="19319" cy="25397"/>
            </a:xfrm>
            <a:custGeom>
              <a:rect b="b" l="l" r="r" t="t"/>
              <a:pathLst>
                <a:path extrusionOk="0" h="25397" w="19319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41"/>
            <p:cNvSpPr/>
            <p:nvPr/>
          </p:nvSpPr>
          <p:spPr>
            <a:xfrm>
              <a:off x="698945" y="7355165"/>
              <a:ext cx="10867" cy="25397"/>
            </a:xfrm>
            <a:custGeom>
              <a:rect b="b" l="l" r="r" t="t"/>
              <a:pathLst>
                <a:path extrusionOk="0" h="25397" w="10867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41"/>
            <p:cNvSpPr/>
            <p:nvPr/>
          </p:nvSpPr>
          <p:spPr>
            <a:xfrm>
              <a:off x="668766" y="7357586"/>
              <a:ext cx="8452" cy="25397"/>
            </a:xfrm>
            <a:custGeom>
              <a:rect b="b" l="l" r="r" t="t"/>
              <a:pathLst>
                <a:path extrusionOk="0" h="25397" w="8452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41"/>
            <p:cNvSpPr/>
            <p:nvPr/>
          </p:nvSpPr>
          <p:spPr>
            <a:xfrm>
              <a:off x="697739" y="7345484"/>
              <a:ext cx="7245" cy="7256"/>
            </a:xfrm>
            <a:custGeom>
              <a:rect b="b" l="l" r="r" t="t"/>
              <a:pathLst>
                <a:path extrusionOk="0" h="7256" w="7245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41"/>
            <p:cNvSpPr/>
            <p:nvPr/>
          </p:nvSpPr>
          <p:spPr>
            <a:xfrm>
              <a:off x="668767" y="7349115"/>
              <a:ext cx="7244" cy="6047"/>
            </a:xfrm>
            <a:custGeom>
              <a:rect b="b" l="l" r="r" t="t"/>
              <a:pathLst>
                <a:path extrusionOk="0" h="6047" w="7244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41"/>
            <p:cNvSpPr/>
            <p:nvPr/>
          </p:nvSpPr>
          <p:spPr>
            <a:xfrm>
              <a:off x="654264" y="6868984"/>
              <a:ext cx="31395" cy="32653"/>
            </a:xfrm>
            <a:custGeom>
              <a:rect b="b" l="l" r="r" t="t"/>
              <a:pathLst>
                <a:path extrusionOk="0" h="32653" w="31395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41"/>
            <p:cNvSpPr/>
            <p:nvPr/>
          </p:nvSpPr>
          <p:spPr>
            <a:xfrm>
              <a:off x="795543" y="6924609"/>
              <a:ext cx="37433" cy="37490"/>
            </a:xfrm>
            <a:custGeom>
              <a:rect b="b" l="l" r="r" t="t"/>
              <a:pathLst>
                <a:path extrusionOk="0" h="37490" w="37433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41"/>
            <p:cNvSpPr/>
            <p:nvPr/>
          </p:nvSpPr>
          <p:spPr>
            <a:xfrm>
              <a:off x="753280" y="6900421"/>
              <a:ext cx="28980" cy="35072"/>
            </a:xfrm>
            <a:custGeom>
              <a:rect b="b" l="l" r="r" t="t"/>
              <a:pathLst>
                <a:path extrusionOk="0" h="35072" w="2898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41"/>
            <p:cNvSpPr/>
            <p:nvPr/>
          </p:nvSpPr>
          <p:spPr>
            <a:xfrm>
              <a:off x="762088" y="6900421"/>
              <a:ext cx="7671" cy="11313"/>
            </a:xfrm>
            <a:custGeom>
              <a:rect b="b" l="l" r="r" t="t"/>
              <a:pathLst>
                <a:path extrusionOk="0" h="11313" w="7671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41"/>
            <p:cNvSpPr/>
            <p:nvPr/>
          </p:nvSpPr>
          <p:spPr>
            <a:xfrm>
              <a:off x="689284" y="6890508"/>
              <a:ext cx="8114" cy="14485"/>
            </a:xfrm>
            <a:custGeom>
              <a:rect b="b" l="l" r="r" t="t"/>
              <a:pathLst>
                <a:path extrusionOk="0" h="14485" w="8114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41"/>
            <p:cNvSpPr/>
            <p:nvPr/>
          </p:nvSpPr>
          <p:spPr>
            <a:xfrm>
              <a:off x="691892" y="6879865"/>
              <a:ext cx="19127" cy="26606"/>
            </a:xfrm>
            <a:custGeom>
              <a:rect b="b" l="l" r="r" t="t"/>
              <a:pathLst>
                <a:path extrusionOk="0" h="26606" w="19127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41"/>
            <p:cNvSpPr/>
            <p:nvPr/>
          </p:nvSpPr>
          <p:spPr>
            <a:xfrm>
              <a:off x="738847" y="6900538"/>
              <a:ext cx="4600" cy="5721"/>
            </a:xfrm>
            <a:custGeom>
              <a:rect b="b" l="l" r="r" t="t"/>
              <a:pathLst>
                <a:path extrusionOk="0" h="5721" w="460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41"/>
            <p:cNvSpPr/>
            <p:nvPr/>
          </p:nvSpPr>
          <p:spPr>
            <a:xfrm>
              <a:off x="733959" y="6891956"/>
              <a:ext cx="24150" cy="26606"/>
            </a:xfrm>
            <a:custGeom>
              <a:rect b="b" l="l" r="r" t="t"/>
              <a:pathLst>
                <a:path extrusionOk="0" h="26606" w="2415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41"/>
            <p:cNvSpPr/>
            <p:nvPr/>
          </p:nvSpPr>
          <p:spPr>
            <a:xfrm>
              <a:off x="777443" y="6913722"/>
              <a:ext cx="24149" cy="24187"/>
            </a:xfrm>
            <a:custGeom>
              <a:rect b="b" l="l" r="r" t="t"/>
              <a:pathLst>
                <a:path extrusionOk="0" h="24187" w="24149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41"/>
            <p:cNvSpPr/>
            <p:nvPr/>
          </p:nvSpPr>
          <p:spPr>
            <a:xfrm>
              <a:off x="788340" y="6913722"/>
              <a:ext cx="9718" cy="8437"/>
            </a:xfrm>
            <a:custGeom>
              <a:rect b="b" l="l" r="r" t="t"/>
              <a:pathLst>
                <a:path extrusionOk="0" h="8437" w="9718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41"/>
            <p:cNvSpPr/>
            <p:nvPr/>
          </p:nvSpPr>
          <p:spPr>
            <a:xfrm>
              <a:off x="842427" y="6961902"/>
              <a:ext cx="2557" cy="10125"/>
            </a:xfrm>
            <a:custGeom>
              <a:rect b="b" l="l" r="r" t="t"/>
              <a:pathLst>
                <a:path extrusionOk="0" h="10125" w="2557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41"/>
            <p:cNvSpPr/>
            <p:nvPr/>
          </p:nvSpPr>
          <p:spPr>
            <a:xfrm>
              <a:off x="824528" y="6951215"/>
              <a:ext cx="24150" cy="24187"/>
            </a:xfrm>
            <a:custGeom>
              <a:rect b="b" l="l" r="r" t="t"/>
              <a:pathLst>
                <a:path extrusionOk="0" h="24187" w="2415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41"/>
            <p:cNvSpPr/>
            <p:nvPr/>
          </p:nvSpPr>
          <p:spPr>
            <a:xfrm>
              <a:off x="839026" y="6966939"/>
              <a:ext cx="27771" cy="29025"/>
            </a:xfrm>
            <a:custGeom>
              <a:rect b="b" l="l" r="r" t="t"/>
              <a:pathLst>
                <a:path extrusionOk="0" h="29025" w="27771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41"/>
            <p:cNvSpPr/>
            <p:nvPr/>
          </p:nvSpPr>
          <p:spPr>
            <a:xfrm>
              <a:off x="712242" y="6884701"/>
              <a:ext cx="22941" cy="26606"/>
            </a:xfrm>
            <a:custGeom>
              <a:rect b="b" l="l" r="r" t="t"/>
              <a:pathLst>
                <a:path extrusionOk="0" h="26606" w="22941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41"/>
            <p:cNvSpPr/>
            <p:nvPr/>
          </p:nvSpPr>
          <p:spPr>
            <a:xfrm>
              <a:off x="853516" y="6981452"/>
              <a:ext cx="26564" cy="24187"/>
            </a:xfrm>
            <a:custGeom>
              <a:rect b="b" l="l" r="r" t="t"/>
              <a:pathLst>
                <a:path extrusionOk="0" h="24187" w="26564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41"/>
            <p:cNvSpPr/>
            <p:nvPr/>
          </p:nvSpPr>
          <p:spPr>
            <a:xfrm>
              <a:off x="865592" y="7004434"/>
              <a:ext cx="33808" cy="29025"/>
            </a:xfrm>
            <a:custGeom>
              <a:rect b="b" l="l" r="r" t="t"/>
              <a:pathLst>
                <a:path extrusionOk="0" h="29025" w="33808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41"/>
            <p:cNvSpPr/>
            <p:nvPr/>
          </p:nvSpPr>
          <p:spPr>
            <a:xfrm>
              <a:off x="893361" y="7110881"/>
              <a:ext cx="25356" cy="31445"/>
            </a:xfrm>
            <a:custGeom>
              <a:rect b="b" l="l" r="r" t="t"/>
              <a:pathLst>
                <a:path extrusionOk="0" h="31445" w="25356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41"/>
            <p:cNvSpPr/>
            <p:nvPr/>
          </p:nvSpPr>
          <p:spPr>
            <a:xfrm>
              <a:off x="905496" y="7085719"/>
              <a:ext cx="10801" cy="20028"/>
            </a:xfrm>
            <a:custGeom>
              <a:rect b="b" l="l" r="r" t="t"/>
              <a:pathLst>
                <a:path extrusionOk="0" h="20028" w="10801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41"/>
            <p:cNvSpPr/>
            <p:nvPr/>
          </p:nvSpPr>
          <p:spPr>
            <a:xfrm>
              <a:off x="889732" y="7084268"/>
              <a:ext cx="18975" cy="21769"/>
            </a:xfrm>
            <a:custGeom>
              <a:rect b="b" l="l" r="r" t="t"/>
              <a:pathLst>
                <a:path extrusionOk="0" h="21769" w="18975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41"/>
            <p:cNvSpPr/>
            <p:nvPr/>
          </p:nvSpPr>
          <p:spPr>
            <a:xfrm>
              <a:off x="866788" y="7028626"/>
              <a:ext cx="36225" cy="20559"/>
            </a:xfrm>
            <a:custGeom>
              <a:rect b="b" l="l" r="r" t="t"/>
              <a:pathLst>
                <a:path extrusionOk="0" h="20559" w="36225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41"/>
            <p:cNvSpPr/>
            <p:nvPr/>
          </p:nvSpPr>
          <p:spPr>
            <a:xfrm>
              <a:off x="881282" y="7050398"/>
              <a:ext cx="27772" cy="24188"/>
            </a:xfrm>
            <a:custGeom>
              <a:rect b="b" l="l" r="r" t="t"/>
              <a:pathLst>
                <a:path extrusionOk="0" h="24188" w="27772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41"/>
            <p:cNvSpPr/>
            <p:nvPr/>
          </p:nvSpPr>
          <p:spPr>
            <a:xfrm>
              <a:off x="888533" y="7069751"/>
              <a:ext cx="30186" cy="16931"/>
            </a:xfrm>
            <a:custGeom>
              <a:rect b="b" l="l" r="r" t="t"/>
              <a:pathLst>
                <a:path extrusionOk="0" h="16931" w="30186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41"/>
            <p:cNvSpPr/>
            <p:nvPr/>
          </p:nvSpPr>
          <p:spPr>
            <a:xfrm>
              <a:off x="605970" y="6876246"/>
              <a:ext cx="33810" cy="37492"/>
            </a:xfrm>
            <a:custGeom>
              <a:rect b="b" l="l" r="r" t="t"/>
              <a:pathLst>
                <a:path extrusionOk="0" h="37492" w="3381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41"/>
            <p:cNvSpPr/>
            <p:nvPr/>
          </p:nvSpPr>
          <p:spPr>
            <a:xfrm>
              <a:off x="623598" y="6881111"/>
              <a:ext cx="1444" cy="748"/>
            </a:xfrm>
            <a:custGeom>
              <a:rect b="b" l="l" r="r" t="t"/>
              <a:pathLst>
                <a:path extrusionOk="0" h="748" w="1444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1"/>
            <p:cNvSpPr/>
            <p:nvPr/>
          </p:nvSpPr>
          <p:spPr>
            <a:xfrm>
              <a:off x="493671" y="6920985"/>
              <a:ext cx="32602" cy="33863"/>
            </a:xfrm>
            <a:custGeom>
              <a:rect b="b" l="l" r="r" t="t"/>
              <a:pathLst>
                <a:path extrusionOk="0" h="33863" w="32602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1"/>
            <p:cNvSpPr/>
            <p:nvPr/>
          </p:nvSpPr>
          <p:spPr>
            <a:xfrm>
              <a:off x="522666" y="6914934"/>
              <a:ext cx="22942" cy="25397"/>
            </a:xfrm>
            <a:custGeom>
              <a:rect b="b" l="l" r="r" t="t"/>
              <a:pathLst>
                <a:path extrusionOk="0" h="25397" w="22942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1"/>
            <p:cNvSpPr/>
            <p:nvPr/>
          </p:nvSpPr>
          <p:spPr>
            <a:xfrm>
              <a:off x="525607" y="6915800"/>
              <a:ext cx="5000" cy="10678"/>
            </a:xfrm>
            <a:custGeom>
              <a:rect b="b" l="l" r="r" t="t"/>
              <a:pathLst>
                <a:path extrusionOk="0" h="10678" w="500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1"/>
            <p:cNvSpPr/>
            <p:nvPr/>
          </p:nvSpPr>
          <p:spPr>
            <a:xfrm>
              <a:off x="562513" y="6891973"/>
              <a:ext cx="26564" cy="27817"/>
            </a:xfrm>
            <a:custGeom>
              <a:rect b="b" l="l" r="r" t="t"/>
              <a:pathLst>
                <a:path extrusionOk="0" h="27817" w="26564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1"/>
            <p:cNvSpPr/>
            <p:nvPr/>
          </p:nvSpPr>
          <p:spPr>
            <a:xfrm>
              <a:off x="543196" y="6902836"/>
              <a:ext cx="21734" cy="25396"/>
            </a:xfrm>
            <a:custGeom>
              <a:rect b="b" l="l" r="r" t="t"/>
              <a:pathLst>
                <a:path extrusionOk="0" h="25396" w="21734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1"/>
            <p:cNvSpPr/>
            <p:nvPr/>
          </p:nvSpPr>
          <p:spPr>
            <a:xfrm>
              <a:off x="598719" y="6885922"/>
              <a:ext cx="10867" cy="22979"/>
            </a:xfrm>
            <a:custGeom>
              <a:rect b="b" l="l" r="r" t="t"/>
              <a:pathLst>
                <a:path extrusionOk="0" h="22979" w="10867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1"/>
            <p:cNvSpPr/>
            <p:nvPr/>
          </p:nvSpPr>
          <p:spPr>
            <a:xfrm>
              <a:off x="418820" y="7033452"/>
              <a:ext cx="31394" cy="36281"/>
            </a:xfrm>
            <a:custGeom>
              <a:rect b="b" l="l" r="r" t="t"/>
              <a:pathLst>
                <a:path extrusionOk="0" h="36281" w="31394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1"/>
            <p:cNvSpPr/>
            <p:nvPr/>
          </p:nvSpPr>
          <p:spPr>
            <a:xfrm>
              <a:off x="433292" y="7011703"/>
              <a:ext cx="23013" cy="22979"/>
            </a:xfrm>
            <a:custGeom>
              <a:rect b="b" l="l" r="r" t="t"/>
              <a:pathLst>
                <a:path extrusionOk="0" h="22979" w="23013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1"/>
            <p:cNvSpPr/>
            <p:nvPr/>
          </p:nvSpPr>
          <p:spPr>
            <a:xfrm>
              <a:off x="448919" y="7013945"/>
              <a:ext cx="13353" cy="18775"/>
            </a:xfrm>
            <a:custGeom>
              <a:rect b="b" l="l" r="r" t="t"/>
              <a:pathLst>
                <a:path extrusionOk="0" h="18775" w="13353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1"/>
            <p:cNvSpPr/>
            <p:nvPr/>
          </p:nvSpPr>
          <p:spPr>
            <a:xfrm>
              <a:off x="411567" y="7083041"/>
              <a:ext cx="24149" cy="22978"/>
            </a:xfrm>
            <a:custGeom>
              <a:rect b="b" l="l" r="r" t="t"/>
              <a:pathLst>
                <a:path extrusionOk="0" h="22978" w="24149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1"/>
            <p:cNvSpPr/>
            <p:nvPr/>
          </p:nvSpPr>
          <p:spPr>
            <a:xfrm>
              <a:off x="415828" y="7083041"/>
              <a:ext cx="15058" cy="8057"/>
            </a:xfrm>
            <a:custGeom>
              <a:rect b="b" l="l" r="r" t="t"/>
              <a:pathLst>
                <a:path extrusionOk="0" h="8057" w="15058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41"/>
            <p:cNvSpPr/>
            <p:nvPr/>
          </p:nvSpPr>
          <p:spPr>
            <a:xfrm>
              <a:off x="459856" y="6971786"/>
              <a:ext cx="24150" cy="22978"/>
            </a:xfrm>
            <a:custGeom>
              <a:rect b="b" l="l" r="r" t="t"/>
              <a:pathLst>
                <a:path extrusionOk="0" h="22978" w="2415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41"/>
            <p:cNvSpPr/>
            <p:nvPr/>
          </p:nvSpPr>
          <p:spPr>
            <a:xfrm>
              <a:off x="469749" y="6971786"/>
              <a:ext cx="9020" cy="9247"/>
            </a:xfrm>
            <a:custGeom>
              <a:rect b="b" l="l" r="r" t="t"/>
              <a:pathLst>
                <a:path extrusionOk="0" h="9247" w="902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41"/>
            <p:cNvSpPr/>
            <p:nvPr/>
          </p:nvSpPr>
          <p:spPr>
            <a:xfrm>
              <a:off x="473135" y="6952433"/>
              <a:ext cx="28980" cy="27816"/>
            </a:xfrm>
            <a:custGeom>
              <a:rect b="b" l="l" r="r" t="t"/>
              <a:pathLst>
                <a:path extrusionOk="0" h="27816" w="2898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41"/>
            <p:cNvSpPr/>
            <p:nvPr/>
          </p:nvSpPr>
          <p:spPr>
            <a:xfrm>
              <a:off x="407942" y="7119326"/>
              <a:ext cx="25357" cy="19350"/>
            </a:xfrm>
            <a:custGeom>
              <a:rect b="b" l="l" r="r" t="t"/>
              <a:pathLst>
                <a:path extrusionOk="0" h="19350" w="25357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41"/>
            <p:cNvSpPr/>
            <p:nvPr/>
          </p:nvSpPr>
          <p:spPr>
            <a:xfrm>
              <a:off x="400708" y="7104812"/>
              <a:ext cx="33809" cy="13303"/>
            </a:xfrm>
            <a:custGeom>
              <a:rect b="b" l="l" r="r" t="t"/>
              <a:pathLst>
                <a:path extrusionOk="0" h="13303" w="33809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41"/>
            <p:cNvSpPr/>
            <p:nvPr/>
          </p:nvSpPr>
          <p:spPr>
            <a:xfrm>
              <a:off x="438146" y="6994769"/>
              <a:ext cx="31394" cy="18141"/>
            </a:xfrm>
            <a:custGeom>
              <a:rect b="b" l="l" r="r" t="t"/>
              <a:pathLst>
                <a:path extrusionOk="0" h="18141" w="31394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41"/>
            <p:cNvSpPr/>
            <p:nvPr/>
          </p:nvSpPr>
          <p:spPr>
            <a:xfrm>
              <a:off x="401918" y="7141097"/>
              <a:ext cx="32601" cy="8465"/>
            </a:xfrm>
            <a:custGeom>
              <a:rect b="b" l="l" r="r" t="t"/>
              <a:pathLst>
                <a:path extrusionOk="0" h="8465" w="32601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41"/>
            <p:cNvSpPr/>
            <p:nvPr/>
          </p:nvSpPr>
          <p:spPr>
            <a:xfrm>
              <a:off x="415180" y="7064898"/>
              <a:ext cx="24150" cy="18140"/>
            </a:xfrm>
            <a:custGeom>
              <a:rect b="b" l="l" r="r" t="t"/>
              <a:pathLst>
                <a:path extrusionOk="0" h="18140" w="2415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41"/>
            <p:cNvSpPr/>
            <p:nvPr/>
          </p:nvSpPr>
          <p:spPr>
            <a:xfrm>
              <a:off x="451419" y="6988720"/>
              <a:ext cx="21734" cy="16931"/>
            </a:xfrm>
            <a:custGeom>
              <a:rect b="b" l="l" r="r" t="t"/>
              <a:pathLst>
                <a:path extrusionOk="0" h="16931" w="21734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41"/>
            <p:cNvSpPr/>
            <p:nvPr/>
          </p:nvSpPr>
          <p:spPr>
            <a:xfrm>
              <a:off x="444180" y="6982672"/>
              <a:ext cx="6037" cy="7256"/>
            </a:xfrm>
            <a:custGeom>
              <a:rect b="b" l="l" r="r" t="t"/>
              <a:pathLst>
                <a:path extrusionOk="0" h="7256" w="6037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41"/>
            <p:cNvSpPr/>
            <p:nvPr/>
          </p:nvSpPr>
          <p:spPr>
            <a:xfrm>
              <a:off x="596322" y="6877454"/>
              <a:ext cx="6037" cy="7256"/>
            </a:xfrm>
            <a:custGeom>
              <a:rect b="b" l="l" r="r" t="t"/>
              <a:pathLst>
                <a:path extrusionOk="0" h="7256" w="6037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41"/>
            <p:cNvSpPr/>
            <p:nvPr/>
          </p:nvSpPr>
          <p:spPr>
            <a:xfrm>
              <a:off x="735699" y="7073431"/>
              <a:ext cx="56235" cy="73846"/>
            </a:xfrm>
            <a:custGeom>
              <a:rect b="b" l="l" r="r" t="t"/>
              <a:pathLst>
                <a:path extrusionOk="0" h="73846" w="56235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41"/>
            <p:cNvSpPr/>
            <p:nvPr/>
          </p:nvSpPr>
          <p:spPr>
            <a:xfrm>
              <a:off x="701361" y="7051578"/>
              <a:ext cx="125007" cy="120254"/>
            </a:xfrm>
            <a:custGeom>
              <a:rect b="b" l="l" r="r" t="t"/>
              <a:pathLst>
                <a:path extrusionOk="0" h="120254" w="125007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41"/>
            <p:cNvSpPr/>
            <p:nvPr/>
          </p:nvSpPr>
          <p:spPr>
            <a:xfrm>
              <a:off x="745798" y="7049369"/>
              <a:ext cx="40753" cy="26753"/>
            </a:xfrm>
            <a:custGeom>
              <a:rect b="b" l="l" r="r" t="t"/>
              <a:pathLst>
                <a:path extrusionOk="0" h="26753" w="40753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41"/>
            <p:cNvSpPr/>
            <p:nvPr/>
          </p:nvSpPr>
          <p:spPr>
            <a:xfrm>
              <a:off x="590856" y="7050977"/>
              <a:ext cx="106379" cy="119178"/>
            </a:xfrm>
            <a:custGeom>
              <a:rect b="b" l="l" r="r" t="t"/>
              <a:pathLst>
                <a:path extrusionOk="0" h="119178" w="106379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41"/>
            <p:cNvSpPr/>
            <p:nvPr/>
          </p:nvSpPr>
          <p:spPr>
            <a:xfrm>
              <a:off x="511796" y="7052802"/>
              <a:ext cx="70033" cy="114890"/>
            </a:xfrm>
            <a:custGeom>
              <a:rect b="b" l="l" r="r" t="t"/>
              <a:pathLst>
                <a:path extrusionOk="0" h="114890" w="70033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41"/>
            <p:cNvSpPr/>
            <p:nvPr/>
          </p:nvSpPr>
          <p:spPr>
            <a:xfrm>
              <a:off x="627912" y="7187388"/>
              <a:ext cx="14982" cy="31637"/>
            </a:xfrm>
            <a:custGeom>
              <a:rect b="b" l="l" r="r" t="t"/>
              <a:pathLst>
                <a:path extrusionOk="0" h="31637" w="14982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41"/>
            <p:cNvSpPr/>
            <p:nvPr/>
          </p:nvSpPr>
          <p:spPr>
            <a:xfrm>
              <a:off x="665655" y="7181003"/>
              <a:ext cx="105740" cy="50676"/>
            </a:xfrm>
            <a:custGeom>
              <a:rect b="b" l="l" r="r" t="t"/>
              <a:pathLst>
                <a:path extrusionOk="0" h="50676" w="10574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41"/>
            <p:cNvSpPr/>
            <p:nvPr/>
          </p:nvSpPr>
          <p:spPr>
            <a:xfrm>
              <a:off x="556458" y="7181003"/>
              <a:ext cx="154962" cy="59703"/>
            </a:xfrm>
            <a:custGeom>
              <a:rect b="b" l="l" r="r" t="t"/>
              <a:pathLst>
                <a:path extrusionOk="0" h="59703" w="154962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41"/>
            <p:cNvSpPr/>
            <p:nvPr/>
          </p:nvSpPr>
          <p:spPr>
            <a:xfrm>
              <a:off x="616698" y="7226540"/>
              <a:ext cx="16407" cy="10627"/>
            </a:xfrm>
            <a:custGeom>
              <a:rect b="b" l="l" r="r" t="t"/>
              <a:pathLst>
                <a:path extrusionOk="0" h="10627" w="16407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41"/>
            <p:cNvSpPr/>
            <p:nvPr/>
          </p:nvSpPr>
          <p:spPr>
            <a:xfrm>
              <a:off x="708005" y="6993576"/>
              <a:ext cx="32987" cy="15502"/>
            </a:xfrm>
            <a:custGeom>
              <a:rect b="b" l="l" r="r" t="t"/>
              <a:pathLst>
                <a:path extrusionOk="0" h="15502" w="32987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41"/>
            <p:cNvSpPr/>
            <p:nvPr/>
          </p:nvSpPr>
          <p:spPr>
            <a:xfrm>
              <a:off x="607161" y="6992824"/>
              <a:ext cx="88166" cy="47601"/>
            </a:xfrm>
            <a:custGeom>
              <a:rect b="b" l="l" r="r" t="t"/>
              <a:pathLst>
                <a:path extrusionOk="0" h="47601" w="88166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41"/>
            <p:cNvSpPr/>
            <p:nvPr/>
          </p:nvSpPr>
          <p:spPr>
            <a:xfrm>
              <a:off x="659888" y="7003934"/>
              <a:ext cx="4321" cy="36201"/>
            </a:xfrm>
            <a:custGeom>
              <a:rect b="b" l="l" r="r" t="t"/>
              <a:pathLst>
                <a:path extrusionOk="0" h="36201" w="4321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41"/>
            <p:cNvSpPr/>
            <p:nvPr/>
          </p:nvSpPr>
          <p:spPr>
            <a:xfrm>
              <a:off x="556451" y="6981012"/>
              <a:ext cx="214940" cy="59704"/>
            </a:xfrm>
            <a:custGeom>
              <a:rect b="b" l="l" r="r" t="t"/>
              <a:pathLst>
                <a:path extrusionOk="0" h="59704" w="21494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41"/>
            <p:cNvSpPr/>
            <p:nvPr/>
          </p:nvSpPr>
          <p:spPr>
            <a:xfrm>
              <a:off x="621567" y="7029075"/>
              <a:ext cx="4321" cy="11641"/>
            </a:xfrm>
            <a:custGeom>
              <a:rect b="b" l="l" r="r" t="t"/>
              <a:pathLst>
                <a:path extrusionOk="0" h="11641" w="4321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41"/>
            <p:cNvSpPr/>
            <p:nvPr/>
          </p:nvSpPr>
          <p:spPr>
            <a:xfrm>
              <a:off x="605432" y="6998920"/>
              <a:ext cx="18728" cy="18576"/>
            </a:xfrm>
            <a:custGeom>
              <a:rect b="b" l="l" r="r" t="t"/>
              <a:pathLst>
                <a:path extrusionOk="0" h="18576" w="18728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41"/>
            <p:cNvSpPr/>
            <p:nvPr/>
          </p:nvSpPr>
          <p:spPr>
            <a:xfrm>
              <a:off x="557676" y="7208821"/>
              <a:ext cx="38639" cy="56841"/>
            </a:xfrm>
            <a:custGeom>
              <a:rect b="b" l="l" r="r" t="t"/>
              <a:pathLst>
                <a:path extrusionOk="0" h="56841" w="38639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41"/>
            <p:cNvSpPr/>
            <p:nvPr/>
          </p:nvSpPr>
          <p:spPr>
            <a:xfrm>
              <a:off x="602355" y="7210026"/>
              <a:ext cx="37432" cy="55631"/>
            </a:xfrm>
            <a:custGeom>
              <a:rect b="b" l="l" r="r" t="t"/>
              <a:pathLst>
                <a:path extrusionOk="0" h="55631" w="37432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41"/>
            <p:cNvSpPr/>
            <p:nvPr/>
          </p:nvSpPr>
          <p:spPr>
            <a:xfrm>
              <a:off x="664997" y="7208812"/>
              <a:ext cx="6101" cy="14081"/>
            </a:xfrm>
            <a:custGeom>
              <a:rect b="b" l="l" r="r" t="t"/>
              <a:pathLst>
                <a:path extrusionOk="0" h="14081" w="6101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41"/>
            <p:cNvSpPr/>
            <p:nvPr/>
          </p:nvSpPr>
          <p:spPr>
            <a:xfrm>
              <a:off x="645823" y="7208812"/>
              <a:ext cx="38639" cy="58050"/>
            </a:xfrm>
            <a:custGeom>
              <a:rect b="b" l="l" r="r" t="t"/>
              <a:pathLst>
                <a:path extrusionOk="0" h="58050" w="38639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41"/>
            <p:cNvSpPr/>
            <p:nvPr/>
          </p:nvSpPr>
          <p:spPr>
            <a:xfrm>
              <a:off x="708465" y="7208808"/>
              <a:ext cx="6101" cy="14081"/>
            </a:xfrm>
            <a:custGeom>
              <a:rect b="b" l="l" r="r" t="t"/>
              <a:pathLst>
                <a:path extrusionOk="0" h="14081" w="6101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41"/>
            <p:cNvSpPr/>
            <p:nvPr/>
          </p:nvSpPr>
          <p:spPr>
            <a:xfrm>
              <a:off x="689291" y="7208808"/>
              <a:ext cx="38639" cy="58049"/>
            </a:xfrm>
            <a:custGeom>
              <a:rect b="b" l="l" r="r" t="t"/>
              <a:pathLst>
                <a:path extrusionOk="0" h="58049" w="38639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41"/>
            <p:cNvSpPr/>
            <p:nvPr/>
          </p:nvSpPr>
          <p:spPr>
            <a:xfrm>
              <a:off x="735174" y="7208839"/>
              <a:ext cx="27772" cy="56843"/>
            </a:xfrm>
            <a:custGeom>
              <a:rect b="b" l="l" r="r" t="t"/>
              <a:pathLst>
                <a:path extrusionOk="0" h="56843" w="27772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141"/>
          <p:cNvSpPr/>
          <p:nvPr/>
        </p:nvSpPr>
        <p:spPr>
          <a:xfrm>
            <a:off x="4731734" y="2525752"/>
            <a:ext cx="6909404" cy="819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work on specific tasks or lead full end to end projects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support in the long run to maintain and adjust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compliance with confidentiality and ethics best practices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41"/>
          <p:cNvSpPr/>
          <p:nvPr/>
        </p:nvSpPr>
        <p:spPr>
          <a:xfrm>
            <a:off x="4675327" y="2155079"/>
            <a:ext cx="4136348" cy="24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Adaptability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9" name="Google Shape;819;p141"/>
          <p:cNvCxnSpPr/>
          <p:nvPr/>
        </p:nvCxnSpPr>
        <p:spPr>
          <a:xfrm>
            <a:off x="4675327" y="2432207"/>
            <a:ext cx="68791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0" name="Google Shape;820;p141"/>
          <p:cNvSpPr/>
          <p:nvPr/>
        </p:nvSpPr>
        <p:spPr>
          <a:xfrm>
            <a:off x="4731734" y="3862110"/>
            <a:ext cx="6909404" cy="716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our scale, experience and expertise at your service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our geographies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engagement models balancing price and flexibility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41"/>
          <p:cNvSpPr/>
          <p:nvPr/>
        </p:nvSpPr>
        <p:spPr>
          <a:xfrm>
            <a:off x="4675327" y="3484512"/>
            <a:ext cx="4136348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Offering flexibility and scalability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2" name="Google Shape;822;p141"/>
          <p:cNvCxnSpPr/>
          <p:nvPr/>
        </p:nvCxnSpPr>
        <p:spPr>
          <a:xfrm>
            <a:off x="4675327" y="3768565"/>
            <a:ext cx="68791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3" name="Google Shape;823;p141"/>
          <p:cNvSpPr/>
          <p:nvPr/>
        </p:nvSpPr>
        <p:spPr>
          <a:xfrm>
            <a:off x="4731734" y="5255461"/>
            <a:ext cx="6909404" cy="92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advantages of our nearshore locations (Casablanca , Mexico &amp; Cairo):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Reasonable cost base, although offering high quality of service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(staff with critical sense, same time zone, etc.)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pooling resources between several clients: tools costs,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41"/>
          <p:cNvSpPr/>
          <p:nvPr/>
        </p:nvSpPr>
        <p:spPr>
          <a:xfrm>
            <a:off x="4675326" y="4877863"/>
            <a:ext cx="6965811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Providing value added services at a competitive price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5" name="Google Shape;825;p141"/>
          <p:cNvCxnSpPr/>
          <p:nvPr/>
        </p:nvCxnSpPr>
        <p:spPr>
          <a:xfrm>
            <a:off x="4675327" y="5161916"/>
            <a:ext cx="68791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826" name="Google Shape;826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1111" y="731380"/>
            <a:ext cx="605264" cy="605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827" name="Google Shape;827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9583" y="2155079"/>
            <a:ext cx="788320" cy="788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, vector graphics&#10;&#10;Description automatically generated" id="828" name="Google Shape;828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7110" y="4877863"/>
            <a:ext cx="633266" cy="633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829" name="Google Shape;829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1111" y="3485852"/>
            <a:ext cx="605265" cy="60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2020-10-06T08:44:21Z</dcterms:created>
  <dc:creator>Samson Mathew</dc:creator>
</cp:coreProperties>
</file>